
<file path=[Content_Types].xml><?xml version="1.0" encoding="utf-8"?>
<Types xmlns="http://schemas.openxmlformats.org/package/2006/content-types">
  <Default Extension="xml" ContentType="application/xml"/>
  <Default Extension="bmp" ContentType="image/bmp"/>
  <Default Extension="jpeg" ContentType="image/jpeg"/>
  <Default Extension="rels" ContentType="application/vnd.openxmlformats-package.relationships+xml"/>
  <Default Extension="wdp" ContentType="image/vnd.ms-photo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8" r:id="rId1"/>
    <p:sldMasterId id="2147483704" r:id="rId2"/>
  </p:sldMasterIdLst>
  <p:notesMasterIdLst>
    <p:notesMasterId r:id="rId76"/>
  </p:notesMasterIdLst>
  <p:sldIdLst>
    <p:sldId id="256" r:id="rId3"/>
    <p:sldId id="486" r:id="rId4"/>
    <p:sldId id="484" r:id="rId5"/>
    <p:sldId id="483" r:id="rId6"/>
    <p:sldId id="499" r:id="rId7"/>
    <p:sldId id="500" r:id="rId8"/>
    <p:sldId id="502" r:id="rId9"/>
    <p:sldId id="503" r:id="rId10"/>
    <p:sldId id="508" r:id="rId11"/>
    <p:sldId id="519" r:id="rId12"/>
    <p:sldId id="507" r:id="rId13"/>
    <p:sldId id="510" r:id="rId14"/>
    <p:sldId id="512" r:id="rId15"/>
    <p:sldId id="513" r:id="rId16"/>
    <p:sldId id="509" r:id="rId17"/>
    <p:sldId id="520" r:id="rId18"/>
    <p:sldId id="518" r:id="rId19"/>
    <p:sldId id="517" r:id="rId20"/>
    <p:sldId id="425" r:id="rId21"/>
    <p:sldId id="536" r:id="rId22"/>
    <p:sldId id="529" r:id="rId23"/>
    <p:sldId id="530" r:id="rId24"/>
    <p:sldId id="532" r:id="rId25"/>
    <p:sldId id="531" r:id="rId26"/>
    <p:sldId id="533" r:id="rId27"/>
    <p:sldId id="534" r:id="rId28"/>
    <p:sldId id="535" r:id="rId29"/>
    <p:sldId id="537" r:id="rId30"/>
    <p:sldId id="528" r:id="rId31"/>
    <p:sldId id="521" r:id="rId32"/>
    <p:sldId id="524" r:id="rId33"/>
    <p:sldId id="538" r:id="rId34"/>
    <p:sldId id="572" r:id="rId35"/>
    <p:sldId id="574" r:id="rId36"/>
    <p:sldId id="573" r:id="rId37"/>
    <p:sldId id="577" r:id="rId38"/>
    <p:sldId id="578" r:id="rId39"/>
    <p:sldId id="581" r:id="rId40"/>
    <p:sldId id="579" r:id="rId41"/>
    <p:sldId id="580" r:id="rId42"/>
    <p:sldId id="582" r:id="rId43"/>
    <p:sldId id="583" r:id="rId44"/>
    <p:sldId id="584" r:id="rId45"/>
    <p:sldId id="525" r:id="rId46"/>
    <p:sldId id="540" r:id="rId47"/>
    <p:sldId id="576" r:id="rId48"/>
    <p:sldId id="585" r:id="rId49"/>
    <p:sldId id="522" r:id="rId50"/>
    <p:sldId id="541" r:id="rId51"/>
    <p:sldId id="542" r:id="rId52"/>
    <p:sldId id="545" r:id="rId53"/>
    <p:sldId id="546" r:id="rId54"/>
    <p:sldId id="548" r:id="rId55"/>
    <p:sldId id="549" r:id="rId56"/>
    <p:sldId id="555" r:id="rId57"/>
    <p:sldId id="556" r:id="rId58"/>
    <p:sldId id="557" r:id="rId59"/>
    <p:sldId id="553" r:id="rId60"/>
    <p:sldId id="558" r:id="rId61"/>
    <p:sldId id="559" r:id="rId62"/>
    <p:sldId id="561" r:id="rId63"/>
    <p:sldId id="562" r:id="rId64"/>
    <p:sldId id="560" r:id="rId65"/>
    <p:sldId id="563" r:id="rId66"/>
    <p:sldId id="566" r:id="rId67"/>
    <p:sldId id="567" r:id="rId68"/>
    <p:sldId id="568" r:id="rId69"/>
    <p:sldId id="569" r:id="rId70"/>
    <p:sldId id="571" r:id="rId71"/>
    <p:sldId id="570" r:id="rId72"/>
    <p:sldId id="476" r:id="rId73"/>
    <p:sldId id="428" r:id="rId74"/>
    <p:sldId id="326" r:id="rId7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230"/>
    <a:srgbClr val="FF7E79"/>
    <a:srgbClr val="0172C6"/>
    <a:srgbClr val="0052EA"/>
    <a:srgbClr val="68A3B7"/>
    <a:srgbClr val="88D4ED"/>
    <a:srgbClr val="5886D6"/>
    <a:srgbClr val="E8F3FE"/>
    <a:srgbClr val="89C0FF"/>
    <a:srgbClr val="66CD2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E25E649-3F16-4E02-A733-19D2CDBF48F0}" styleName="中度样式 3 - 强调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4C1A8A3-306A-4EB7-A6B1-4F7E0EB9C5D6}" styleName="中度样式 3 - 强调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235"/>
    <p:restoredTop sz="72016"/>
  </p:normalViewPr>
  <p:slideViewPr>
    <p:cSldViewPr snapToGrid="0" snapToObjects="1">
      <p:cViewPr>
        <p:scale>
          <a:sx n="66" d="100"/>
          <a:sy n="66" d="100"/>
        </p:scale>
        <p:origin x="784" y="-2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63" Type="http://schemas.openxmlformats.org/officeDocument/2006/relationships/slide" Target="slides/slide61.xml"/><Relationship Id="rId64" Type="http://schemas.openxmlformats.org/officeDocument/2006/relationships/slide" Target="slides/slide62.xml"/><Relationship Id="rId65" Type="http://schemas.openxmlformats.org/officeDocument/2006/relationships/slide" Target="slides/slide63.xml"/><Relationship Id="rId66" Type="http://schemas.openxmlformats.org/officeDocument/2006/relationships/slide" Target="slides/slide64.xml"/><Relationship Id="rId67" Type="http://schemas.openxmlformats.org/officeDocument/2006/relationships/slide" Target="slides/slide65.xml"/><Relationship Id="rId68" Type="http://schemas.openxmlformats.org/officeDocument/2006/relationships/slide" Target="slides/slide66.xml"/><Relationship Id="rId69" Type="http://schemas.openxmlformats.org/officeDocument/2006/relationships/slide" Target="slides/slide67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<Relationship Id="rId55" Type="http://schemas.openxmlformats.org/officeDocument/2006/relationships/slide" Target="slides/slide53.xml"/><Relationship Id="rId56" Type="http://schemas.openxmlformats.org/officeDocument/2006/relationships/slide" Target="slides/slide54.xml"/><Relationship Id="rId57" Type="http://schemas.openxmlformats.org/officeDocument/2006/relationships/slide" Target="slides/slide55.xml"/><Relationship Id="rId58" Type="http://schemas.openxmlformats.org/officeDocument/2006/relationships/slide" Target="slides/slide56.xml"/><Relationship Id="rId59" Type="http://schemas.openxmlformats.org/officeDocument/2006/relationships/slide" Target="slides/slide5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80" Type="http://schemas.openxmlformats.org/officeDocument/2006/relationships/tableStyles" Target="tableStyles.xml"/><Relationship Id="rId70" Type="http://schemas.openxmlformats.org/officeDocument/2006/relationships/slide" Target="slides/slide68.xml"/><Relationship Id="rId71" Type="http://schemas.openxmlformats.org/officeDocument/2006/relationships/slide" Target="slides/slide69.xml"/><Relationship Id="rId72" Type="http://schemas.openxmlformats.org/officeDocument/2006/relationships/slide" Target="slides/slide70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73" Type="http://schemas.openxmlformats.org/officeDocument/2006/relationships/slide" Target="slides/slide71.xml"/><Relationship Id="rId74" Type="http://schemas.openxmlformats.org/officeDocument/2006/relationships/slide" Target="slides/slide72.xml"/><Relationship Id="rId75" Type="http://schemas.openxmlformats.org/officeDocument/2006/relationships/slide" Target="slides/slide73.xml"/><Relationship Id="rId76" Type="http://schemas.openxmlformats.org/officeDocument/2006/relationships/notesMaster" Target="notesMasters/notesMaster1.xml"/><Relationship Id="rId77" Type="http://schemas.openxmlformats.org/officeDocument/2006/relationships/presProps" Target="presProps.xml"/><Relationship Id="rId78" Type="http://schemas.openxmlformats.org/officeDocument/2006/relationships/viewProps" Target="viewProps.xml"/><Relationship Id="rId79" Type="http://schemas.openxmlformats.org/officeDocument/2006/relationships/theme" Target="theme/theme1.xml"/><Relationship Id="rId60" Type="http://schemas.openxmlformats.org/officeDocument/2006/relationships/slide" Target="slides/slide58.xml"/><Relationship Id="rId61" Type="http://schemas.openxmlformats.org/officeDocument/2006/relationships/slide" Target="slides/slide59.xml"/><Relationship Id="rId62" Type="http://schemas.openxmlformats.org/officeDocument/2006/relationships/slide" Target="slides/slide60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BBDC8D-1A0D-8849-8D38-800FA63BB310}" type="datetimeFigureOut">
              <a:t>2018/8/20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F9D391-428F-B447-ADB1-95720793E262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607506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/>
              <a:t>e</a:t>
            </a:r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F9D391-428F-B447-ADB1-95720793E262}" type="slidenum">
              <a:rPr lang="uk-UA"/>
              <a:t>2</a:t>
            </a:fld>
            <a:endParaRPr kumimoji="1" lang="uk-UA" altLang="zh-CN"/>
          </a:p>
        </p:txBody>
      </p:sp>
    </p:spTree>
    <p:extLst>
      <p:ext uri="{BB962C8B-B14F-4D97-AF65-F5344CB8AC3E}">
        <p14:creationId xmlns:p14="http://schemas.microsoft.com/office/powerpoint/2010/main" val="9973102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F9D391-428F-B447-ADB1-95720793E262}" type="slidenum">
              <a:rPr lang="uk-UA"/>
              <a:t>13</a:t>
            </a:fld>
            <a:endParaRPr kumimoji="1" lang="uk-UA" altLang="zh-CN"/>
          </a:p>
        </p:txBody>
      </p:sp>
    </p:spTree>
    <p:extLst>
      <p:ext uri="{BB962C8B-B14F-4D97-AF65-F5344CB8AC3E}">
        <p14:creationId xmlns:p14="http://schemas.microsoft.com/office/powerpoint/2010/main" val="4347772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F9D391-428F-B447-ADB1-95720793E262}" type="slidenum">
              <a:rPr lang="uk-UA"/>
              <a:t>14</a:t>
            </a:fld>
            <a:endParaRPr kumimoji="1" lang="uk-UA" altLang="zh-CN"/>
          </a:p>
        </p:txBody>
      </p:sp>
    </p:spTree>
    <p:extLst>
      <p:ext uri="{BB962C8B-B14F-4D97-AF65-F5344CB8AC3E}">
        <p14:creationId xmlns:p14="http://schemas.microsoft.com/office/powerpoint/2010/main" val="4944934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F9D391-428F-B447-ADB1-95720793E262}" type="slidenum">
              <a:rPr lang="uk-UA"/>
              <a:t>15</a:t>
            </a:fld>
            <a:endParaRPr kumimoji="1" lang="uk-UA" altLang="zh-CN"/>
          </a:p>
        </p:txBody>
      </p:sp>
    </p:spTree>
    <p:extLst>
      <p:ext uri="{BB962C8B-B14F-4D97-AF65-F5344CB8AC3E}">
        <p14:creationId xmlns:p14="http://schemas.microsoft.com/office/powerpoint/2010/main" val="11695540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F9D391-428F-B447-ADB1-95720793E262}" type="slidenum">
              <a:rPr lang="uk-UA"/>
              <a:t>17</a:t>
            </a:fld>
            <a:endParaRPr kumimoji="1" lang="uk-UA" altLang="zh-CN"/>
          </a:p>
        </p:txBody>
      </p:sp>
    </p:spTree>
    <p:extLst>
      <p:ext uri="{BB962C8B-B14F-4D97-AF65-F5344CB8AC3E}">
        <p14:creationId xmlns:p14="http://schemas.microsoft.com/office/powerpoint/2010/main" val="4168591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F9D391-428F-B447-ADB1-95720793E262}" type="slidenum">
              <a:rPr lang="uk-UA"/>
              <a:t>18</a:t>
            </a:fld>
            <a:endParaRPr kumimoji="1" lang="uk-UA" altLang="zh-CN"/>
          </a:p>
        </p:txBody>
      </p:sp>
    </p:spTree>
    <p:extLst>
      <p:ext uri="{BB962C8B-B14F-4D97-AF65-F5344CB8AC3E}">
        <p14:creationId xmlns:p14="http://schemas.microsoft.com/office/powerpoint/2010/main" val="7503555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F9D391-428F-B447-ADB1-95720793E262}" type="slidenum">
              <a:rPr lang="uk-UA"/>
              <a:t>21</a:t>
            </a:fld>
            <a:endParaRPr kumimoji="1" lang="uk-UA" altLang="zh-CN"/>
          </a:p>
        </p:txBody>
      </p:sp>
    </p:spTree>
    <p:extLst>
      <p:ext uri="{BB962C8B-B14F-4D97-AF65-F5344CB8AC3E}">
        <p14:creationId xmlns:p14="http://schemas.microsoft.com/office/powerpoint/2010/main" val="9938018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F9D391-428F-B447-ADB1-95720793E262}" type="slidenum">
              <a:rPr lang="uk-UA"/>
              <a:t>22</a:t>
            </a:fld>
            <a:endParaRPr kumimoji="1" lang="uk-UA" altLang="zh-CN"/>
          </a:p>
        </p:txBody>
      </p:sp>
    </p:spTree>
    <p:extLst>
      <p:ext uri="{BB962C8B-B14F-4D97-AF65-F5344CB8AC3E}">
        <p14:creationId xmlns:p14="http://schemas.microsoft.com/office/powerpoint/2010/main" val="8134025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F9D391-428F-B447-ADB1-95720793E262}" type="slidenum">
              <a:rPr lang="uk-UA"/>
              <a:t>23</a:t>
            </a:fld>
            <a:endParaRPr kumimoji="1" lang="uk-UA" altLang="zh-CN"/>
          </a:p>
        </p:txBody>
      </p:sp>
    </p:spTree>
    <p:extLst>
      <p:ext uri="{BB962C8B-B14F-4D97-AF65-F5344CB8AC3E}">
        <p14:creationId xmlns:p14="http://schemas.microsoft.com/office/powerpoint/2010/main" val="5578728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F9D391-428F-B447-ADB1-95720793E262}" type="slidenum">
              <a:rPr lang="uk-UA"/>
              <a:t>24</a:t>
            </a:fld>
            <a:endParaRPr kumimoji="1" lang="uk-UA" altLang="zh-CN"/>
          </a:p>
        </p:txBody>
      </p:sp>
    </p:spTree>
    <p:extLst>
      <p:ext uri="{BB962C8B-B14F-4D97-AF65-F5344CB8AC3E}">
        <p14:creationId xmlns:p14="http://schemas.microsoft.com/office/powerpoint/2010/main" val="17455025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F9D391-428F-B447-ADB1-95720793E262}" type="slidenum">
              <a:rPr lang="uk-UA"/>
              <a:t>25</a:t>
            </a:fld>
            <a:endParaRPr kumimoji="1" lang="uk-UA" altLang="zh-CN"/>
          </a:p>
        </p:txBody>
      </p:sp>
    </p:spTree>
    <p:extLst>
      <p:ext uri="{BB962C8B-B14F-4D97-AF65-F5344CB8AC3E}">
        <p14:creationId xmlns:p14="http://schemas.microsoft.com/office/powerpoint/2010/main" val="8260173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/>
              <a:t>e</a:t>
            </a:r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F9D391-428F-B447-ADB1-95720793E262}" type="slidenum">
              <a:rPr lang="uk-UA"/>
              <a:t>3</a:t>
            </a:fld>
            <a:endParaRPr kumimoji="1" lang="uk-UA" altLang="zh-CN"/>
          </a:p>
        </p:txBody>
      </p:sp>
    </p:spTree>
    <p:extLst>
      <p:ext uri="{BB962C8B-B14F-4D97-AF65-F5344CB8AC3E}">
        <p14:creationId xmlns:p14="http://schemas.microsoft.com/office/powerpoint/2010/main" val="140498440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F9D391-428F-B447-ADB1-95720793E262}" type="slidenum">
              <a:rPr lang="uk-UA"/>
              <a:t>26</a:t>
            </a:fld>
            <a:endParaRPr kumimoji="1" lang="uk-UA" altLang="zh-CN"/>
          </a:p>
        </p:txBody>
      </p:sp>
    </p:spTree>
    <p:extLst>
      <p:ext uri="{BB962C8B-B14F-4D97-AF65-F5344CB8AC3E}">
        <p14:creationId xmlns:p14="http://schemas.microsoft.com/office/powerpoint/2010/main" val="106172170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F9D391-428F-B447-ADB1-95720793E262}" type="slidenum">
              <a:rPr lang="uk-UA"/>
              <a:t>27</a:t>
            </a:fld>
            <a:endParaRPr kumimoji="1" lang="uk-UA" altLang="zh-CN"/>
          </a:p>
        </p:txBody>
      </p:sp>
    </p:spTree>
    <p:extLst>
      <p:ext uri="{BB962C8B-B14F-4D97-AF65-F5344CB8AC3E}">
        <p14:creationId xmlns:p14="http://schemas.microsoft.com/office/powerpoint/2010/main" val="194842812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F9D391-428F-B447-ADB1-95720793E262}" type="slidenum">
              <a:rPr lang="uk-UA"/>
              <a:t>29</a:t>
            </a:fld>
            <a:endParaRPr kumimoji="1" lang="uk-UA" altLang="zh-CN"/>
          </a:p>
        </p:txBody>
      </p:sp>
    </p:spTree>
    <p:extLst>
      <p:ext uri="{BB962C8B-B14F-4D97-AF65-F5344CB8AC3E}">
        <p14:creationId xmlns:p14="http://schemas.microsoft.com/office/powerpoint/2010/main" val="153097814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F9D391-428F-B447-ADB1-95720793E262}" type="slidenum">
              <a:rPr lang="uk-UA"/>
              <a:t>30</a:t>
            </a:fld>
            <a:endParaRPr kumimoji="1" lang="uk-UA" altLang="zh-CN"/>
          </a:p>
        </p:txBody>
      </p:sp>
    </p:spTree>
    <p:extLst>
      <p:ext uri="{BB962C8B-B14F-4D97-AF65-F5344CB8AC3E}">
        <p14:creationId xmlns:p14="http://schemas.microsoft.com/office/powerpoint/2010/main" val="196227276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F9D391-428F-B447-ADB1-95720793E262}" type="slidenum">
              <a:rPr lang="uk-UA"/>
              <a:t>34</a:t>
            </a:fld>
            <a:endParaRPr kumimoji="1" lang="uk-UA" altLang="zh-CN"/>
          </a:p>
        </p:txBody>
      </p:sp>
    </p:spTree>
    <p:extLst>
      <p:ext uri="{BB962C8B-B14F-4D97-AF65-F5344CB8AC3E}">
        <p14:creationId xmlns:p14="http://schemas.microsoft.com/office/powerpoint/2010/main" val="15500318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F9D391-428F-B447-ADB1-95720793E262}" type="slidenum">
              <a:rPr lang="uk-UA"/>
              <a:t>35</a:t>
            </a:fld>
            <a:endParaRPr kumimoji="1" lang="uk-UA" altLang="zh-CN"/>
          </a:p>
        </p:txBody>
      </p:sp>
    </p:spTree>
    <p:extLst>
      <p:ext uri="{BB962C8B-B14F-4D97-AF65-F5344CB8AC3E}">
        <p14:creationId xmlns:p14="http://schemas.microsoft.com/office/powerpoint/2010/main" val="214680387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F9D391-428F-B447-ADB1-95720793E262}" type="slidenum">
              <a:rPr lang="uk-UA"/>
              <a:t>36</a:t>
            </a:fld>
            <a:endParaRPr kumimoji="1" lang="uk-UA" altLang="zh-CN"/>
          </a:p>
        </p:txBody>
      </p:sp>
    </p:spTree>
    <p:extLst>
      <p:ext uri="{BB962C8B-B14F-4D97-AF65-F5344CB8AC3E}">
        <p14:creationId xmlns:p14="http://schemas.microsoft.com/office/powerpoint/2010/main" val="146288936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F9D391-428F-B447-ADB1-95720793E262}" type="slidenum">
              <a:rPr lang="uk-UA"/>
              <a:t>37</a:t>
            </a:fld>
            <a:endParaRPr kumimoji="1" lang="uk-UA" altLang="zh-CN"/>
          </a:p>
        </p:txBody>
      </p:sp>
    </p:spTree>
    <p:extLst>
      <p:ext uri="{BB962C8B-B14F-4D97-AF65-F5344CB8AC3E}">
        <p14:creationId xmlns:p14="http://schemas.microsoft.com/office/powerpoint/2010/main" val="78523021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F9D391-428F-B447-ADB1-95720793E262}" type="slidenum">
              <a:rPr lang="uk-UA"/>
              <a:t>38</a:t>
            </a:fld>
            <a:endParaRPr kumimoji="1" lang="uk-UA" altLang="zh-CN"/>
          </a:p>
        </p:txBody>
      </p:sp>
    </p:spTree>
    <p:extLst>
      <p:ext uri="{BB962C8B-B14F-4D97-AF65-F5344CB8AC3E}">
        <p14:creationId xmlns:p14="http://schemas.microsoft.com/office/powerpoint/2010/main" val="98954990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F9D391-428F-B447-ADB1-95720793E262}" type="slidenum">
              <a:rPr lang="uk-UA"/>
              <a:t>39</a:t>
            </a:fld>
            <a:endParaRPr kumimoji="1" lang="uk-UA" altLang="zh-CN"/>
          </a:p>
        </p:txBody>
      </p:sp>
    </p:spTree>
    <p:extLst>
      <p:ext uri="{BB962C8B-B14F-4D97-AF65-F5344CB8AC3E}">
        <p14:creationId xmlns:p14="http://schemas.microsoft.com/office/powerpoint/2010/main" val="7336882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/>
              <a:t>e</a:t>
            </a:r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F9D391-428F-B447-ADB1-95720793E262}" type="slidenum">
              <a:rPr lang="uk-UA"/>
              <a:t>4</a:t>
            </a:fld>
            <a:endParaRPr kumimoji="1" lang="uk-UA" altLang="zh-CN"/>
          </a:p>
        </p:txBody>
      </p:sp>
    </p:spTree>
    <p:extLst>
      <p:ext uri="{BB962C8B-B14F-4D97-AF65-F5344CB8AC3E}">
        <p14:creationId xmlns:p14="http://schemas.microsoft.com/office/powerpoint/2010/main" val="79835005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F9D391-428F-B447-ADB1-95720793E262}" type="slidenum">
              <a:rPr lang="uk-UA"/>
              <a:t>40</a:t>
            </a:fld>
            <a:endParaRPr kumimoji="1" lang="uk-UA" altLang="zh-CN"/>
          </a:p>
        </p:txBody>
      </p:sp>
    </p:spTree>
    <p:extLst>
      <p:ext uri="{BB962C8B-B14F-4D97-AF65-F5344CB8AC3E}">
        <p14:creationId xmlns:p14="http://schemas.microsoft.com/office/powerpoint/2010/main" val="46584952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F9D391-428F-B447-ADB1-95720793E262}" type="slidenum">
              <a:rPr lang="uk-UA"/>
              <a:t>41</a:t>
            </a:fld>
            <a:endParaRPr kumimoji="1" lang="uk-UA" altLang="zh-CN"/>
          </a:p>
        </p:txBody>
      </p:sp>
    </p:spTree>
    <p:extLst>
      <p:ext uri="{BB962C8B-B14F-4D97-AF65-F5344CB8AC3E}">
        <p14:creationId xmlns:p14="http://schemas.microsoft.com/office/powerpoint/2010/main" val="162334892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F9D391-428F-B447-ADB1-95720793E262}" type="slidenum">
              <a:rPr lang="uk-UA"/>
              <a:t>43</a:t>
            </a:fld>
            <a:endParaRPr kumimoji="1" lang="uk-UA" altLang="zh-CN"/>
          </a:p>
        </p:txBody>
      </p:sp>
    </p:spTree>
    <p:extLst>
      <p:ext uri="{BB962C8B-B14F-4D97-AF65-F5344CB8AC3E}">
        <p14:creationId xmlns:p14="http://schemas.microsoft.com/office/powerpoint/2010/main" val="24199112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F9D391-428F-B447-ADB1-95720793E262}" type="slidenum">
              <a:rPr lang="uk-UA"/>
              <a:t>44</a:t>
            </a:fld>
            <a:endParaRPr kumimoji="1" lang="uk-UA" altLang="zh-CN"/>
          </a:p>
        </p:txBody>
      </p:sp>
    </p:spTree>
    <p:extLst>
      <p:ext uri="{BB962C8B-B14F-4D97-AF65-F5344CB8AC3E}">
        <p14:creationId xmlns:p14="http://schemas.microsoft.com/office/powerpoint/2010/main" val="65442322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F9D391-428F-B447-ADB1-95720793E262}" type="slidenum">
              <a:rPr lang="uk-UA"/>
              <a:t>46</a:t>
            </a:fld>
            <a:endParaRPr kumimoji="1" lang="uk-UA" altLang="zh-CN"/>
          </a:p>
        </p:txBody>
      </p:sp>
    </p:spTree>
    <p:extLst>
      <p:ext uri="{BB962C8B-B14F-4D97-AF65-F5344CB8AC3E}">
        <p14:creationId xmlns:p14="http://schemas.microsoft.com/office/powerpoint/2010/main" val="76956445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F9D391-428F-B447-ADB1-95720793E262}" type="slidenum">
              <a:rPr lang="uk-UA"/>
              <a:t>47</a:t>
            </a:fld>
            <a:endParaRPr kumimoji="1" lang="uk-UA" altLang="zh-CN"/>
          </a:p>
        </p:txBody>
      </p:sp>
    </p:spTree>
    <p:extLst>
      <p:ext uri="{BB962C8B-B14F-4D97-AF65-F5344CB8AC3E}">
        <p14:creationId xmlns:p14="http://schemas.microsoft.com/office/powerpoint/2010/main" val="206742854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F9D391-428F-B447-ADB1-95720793E262}" type="slidenum">
              <a:rPr lang="uk-UA"/>
              <a:t>50</a:t>
            </a:fld>
            <a:endParaRPr kumimoji="1" lang="uk-UA" altLang="zh-CN"/>
          </a:p>
        </p:txBody>
      </p:sp>
    </p:spTree>
    <p:extLst>
      <p:ext uri="{BB962C8B-B14F-4D97-AF65-F5344CB8AC3E}">
        <p14:creationId xmlns:p14="http://schemas.microsoft.com/office/powerpoint/2010/main" val="15583588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F9D391-428F-B447-ADB1-95720793E262}" type="slidenum">
              <a:rPr lang="uk-UA"/>
              <a:t>51</a:t>
            </a:fld>
            <a:endParaRPr kumimoji="1" lang="uk-UA" altLang="zh-CN"/>
          </a:p>
        </p:txBody>
      </p:sp>
    </p:spTree>
    <p:extLst>
      <p:ext uri="{BB962C8B-B14F-4D97-AF65-F5344CB8AC3E}">
        <p14:creationId xmlns:p14="http://schemas.microsoft.com/office/powerpoint/2010/main" val="194401644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F9D391-428F-B447-ADB1-95720793E262}" type="slidenum">
              <a:rPr lang="uk-UA"/>
              <a:t>52</a:t>
            </a:fld>
            <a:endParaRPr kumimoji="1" lang="uk-UA" altLang="zh-CN"/>
          </a:p>
        </p:txBody>
      </p:sp>
    </p:spTree>
    <p:extLst>
      <p:ext uri="{BB962C8B-B14F-4D97-AF65-F5344CB8AC3E}">
        <p14:creationId xmlns:p14="http://schemas.microsoft.com/office/powerpoint/2010/main" val="164380734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F9D391-428F-B447-ADB1-95720793E262}" type="slidenum">
              <a:rPr lang="uk-UA"/>
              <a:t>53</a:t>
            </a:fld>
            <a:endParaRPr kumimoji="1" lang="uk-UA" altLang="zh-CN"/>
          </a:p>
        </p:txBody>
      </p:sp>
    </p:spTree>
    <p:extLst>
      <p:ext uri="{BB962C8B-B14F-4D97-AF65-F5344CB8AC3E}">
        <p14:creationId xmlns:p14="http://schemas.microsoft.com/office/powerpoint/2010/main" val="19107142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F9D391-428F-B447-ADB1-95720793E262}" type="slidenum">
              <a:rPr lang="uk-UA"/>
              <a:t>5</a:t>
            </a:fld>
            <a:endParaRPr kumimoji="1" lang="uk-UA" altLang="zh-CN"/>
          </a:p>
        </p:txBody>
      </p:sp>
    </p:spTree>
    <p:extLst>
      <p:ext uri="{BB962C8B-B14F-4D97-AF65-F5344CB8AC3E}">
        <p14:creationId xmlns:p14="http://schemas.microsoft.com/office/powerpoint/2010/main" val="158124179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F9D391-428F-B447-ADB1-95720793E262}" type="slidenum">
              <a:rPr lang="uk-UA"/>
              <a:t>54</a:t>
            </a:fld>
            <a:endParaRPr kumimoji="1" lang="uk-UA" altLang="zh-CN"/>
          </a:p>
        </p:txBody>
      </p:sp>
    </p:spTree>
    <p:extLst>
      <p:ext uri="{BB962C8B-B14F-4D97-AF65-F5344CB8AC3E}">
        <p14:creationId xmlns:p14="http://schemas.microsoft.com/office/powerpoint/2010/main" val="202606823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F9D391-428F-B447-ADB1-95720793E262}" type="slidenum">
              <a:rPr lang="uk-UA"/>
              <a:t>55</a:t>
            </a:fld>
            <a:endParaRPr kumimoji="1" lang="uk-UA" altLang="zh-CN"/>
          </a:p>
        </p:txBody>
      </p:sp>
    </p:spTree>
    <p:extLst>
      <p:ext uri="{BB962C8B-B14F-4D97-AF65-F5344CB8AC3E}">
        <p14:creationId xmlns:p14="http://schemas.microsoft.com/office/powerpoint/2010/main" val="103483061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F9D391-428F-B447-ADB1-95720793E262}" type="slidenum">
              <a:rPr lang="uk-UA"/>
              <a:t>56</a:t>
            </a:fld>
            <a:endParaRPr kumimoji="1" lang="uk-UA" altLang="zh-CN"/>
          </a:p>
        </p:txBody>
      </p:sp>
    </p:spTree>
    <p:extLst>
      <p:ext uri="{BB962C8B-B14F-4D97-AF65-F5344CB8AC3E}">
        <p14:creationId xmlns:p14="http://schemas.microsoft.com/office/powerpoint/2010/main" val="202375917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F9D391-428F-B447-ADB1-95720793E262}" type="slidenum">
              <a:rPr lang="uk-UA"/>
              <a:t>57</a:t>
            </a:fld>
            <a:endParaRPr kumimoji="1" lang="uk-UA" altLang="zh-CN"/>
          </a:p>
        </p:txBody>
      </p:sp>
    </p:spTree>
    <p:extLst>
      <p:ext uri="{BB962C8B-B14F-4D97-AF65-F5344CB8AC3E}">
        <p14:creationId xmlns:p14="http://schemas.microsoft.com/office/powerpoint/2010/main" val="74933068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F9D391-428F-B447-ADB1-95720793E262}" type="slidenum">
              <a:rPr lang="uk-UA"/>
              <a:t>58</a:t>
            </a:fld>
            <a:endParaRPr kumimoji="1" lang="uk-UA" altLang="zh-CN"/>
          </a:p>
        </p:txBody>
      </p:sp>
    </p:spTree>
    <p:extLst>
      <p:ext uri="{BB962C8B-B14F-4D97-AF65-F5344CB8AC3E}">
        <p14:creationId xmlns:p14="http://schemas.microsoft.com/office/powerpoint/2010/main" val="127644453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F9D391-428F-B447-ADB1-95720793E262}" type="slidenum">
              <a:rPr lang="uk-UA"/>
              <a:t>59</a:t>
            </a:fld>
            <a:endParaRPr kumimoji="1" lang="uk-UA" altLang="zh-CN"/>
          </a:p>
        </p:txBody>
      </p:sp>
    </p:spTree>
    <p:extLst>
      <p:ext uri="{BB962C8B-B14F-4D97-AF65-F5344CB8AC3E}">
        <p14:creationId xmlns:p14="http://schemas.microsoft.com/office/powerpoint/2010/main" val="186264122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F9D391-428F-B447-ADB1-95720793E262}" type="slidenum">
              <a:rPr lang="uk-UA"/>
              <a:t>60</a:t>
            </a:fld>
            <a:endParaRPr kumimoji="1" lang="uk-UA" altLang="zh-CN"/>
          </a:p>
        </p:txBody>
      </p:sp>
    </p:spTree>
    <p:extLst>
      <p:ext uri="{BB962C8B-B14F-4D97-AF65-F5344CB8AC3E}">
        <p14:creationId xmlns:p14="http://schemas.microsoft.com/office/powerpoint/2010/main" val="95813049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F9D391-428F-B447-ADB1-95720793E262}" type="slidenum">
              <a:rPr lang="uk-UA"/>
              <a:t>61</a:t>
            </a:fld>
            <a:endParaRPr kumimoji="1" lang="uk-UA" altLang="zh-CN"/>
          </a:p>
        </p:txBody>
      </p:sp>
    </p:spTree>
    <p:extLst>
      <p:ext uri="{BB962C8B-B14F-4D97-AF65-F5344CB8AC3E}">
        <p14:creationId xmlns:p14="http://schemas.microsoft.com/office/powerpoint/2010/main" val="194368707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F9D391-428F-B447-ADB1-95720793E262}" type="slidenum">
              <a:rPr lang="uk-UA"/>
              <a:t>62</a:t>
            </a:fld>
            <a:endParaRPr kumimoji="1" lang="uk-UA" altLang="zh-CN"/>
          </a:p>
        </p:txBody>
      </p:sp>
    </p:spTree>
    <p:extLst>
      <p:ext uri="{BB962C8B-B14F-4D97-AF65-F5344CB8AC3E}">
        <p14:creationId xmlns:p14="http://schemas.microsoft.com/office/powerpoint/2010/main" val="131764386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F9D391-428F-B447-ADB1-95720793E262}" type="slidenum">
              <a:rPr lang="uk-UA"/>
              <a:t>63</a:t>
            </a:fld>
            <a:endParaRPr kumimoji="1" lang="uk-UA" altLang="zh-CN"/>
          </a:p>
        </p:txBody>
      </p:sp>
    </p:spTree>
    <p:extLst>
      <p:ext uri="{BB962C8B-B14F-4D97-AF65-F5344CB8AC3E}">
        <p14:creationId xmlns:p14="http://schemas.microsoft.com/office/powerpoint/2010/main" val="4216687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F9D391-428F-B447-ADB1-95720793E262}" type="slidenum">
              <a:rPr lang="uk-UA"/>
              <a:t>6</a:t>
            </a:fld>
            <a:endParaRPr kumimoji="1" lang="uk-UA" altLang="zh-CN"/>
          </a:p>
        </p:txBody>
      </p:sp>
    </p:spTree>
    <p:extLst>
      <p:ext uri="{BB962C8B-B14F-4D97-AF65-F5344CB8AC3E}">
        <p14:creationId xmlns:p14="http://schemas.microsoft.com/office/powerpoint/2010/main" val="43381740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F9D391-428F-B447-ADB1-95720793E262}" type="slidenum">
              <a:rPr lang="uk-UA"/>
              <a:t>64</a:t>
            </a:fld>
            <a:endParaRPr kumimoji="1" lang="uk-UA" altLang="zh-CN"/>
          </a:p>
        </p:txBody>
      </p:sp>
    </p:spTree>
    <p:extLst>
      <p:ext uri="{BB962C8B-B14F-4D97-AF65-F5344CB8AC3E}">
        <p14:creationId xmlns:p14="http://schemas.microsoft.com/office/powerpoint/2010/main" val="129795140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F9D391-428F-B447-ADB1-95720793E262}" type="slidenum">
              <a:rPr lang="uk-UA"/>
              <a:t>65</a:t>
            </a:fld>
            <a:endParaRPr kumimoji="1" lang="uk-UA" altLang="zh-CN"/>
          </a:p>
        </p:txBody>
      </p:sp>
    </p:spTree>
    <p:extLst>
      <p:ext uri="{BB962C8B-B14F-4D97-AF65-F5344CB8AC3E}">
        <p14:creationId xmlns:p14="http://schemas.microsoft.com/office/powerpoint/2010/main" val="197902664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F9D391-428F-B447-ADB1-95720793E262}" type="slidenum">
              <a:rPr lang="uk-UA"/>
              <a:t>66</a:t>
            </a:fld>
            <a:endParaRPr kumimoji="1" lang="uk-UA" altLang="zh-CN"/>
          </a:p>
        </p:txBody>
      </p:sp>
    </p:spTree>
    <p:extLst>
      <p:ext uri="{BB962C8B-B14F-4D97-AF65-F5344CB8AC3E}">
        <p14:creationId xmlns:p14="http://schemas.microsoft.com/office/powerpoint/2010/main" val="132023076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F9D391-428F-B447-ADB1-95720793E262}" type="slidenum">
              <a:rPr lang="uk-UA"/>
              <a:t>67</a:t>
            </a:fld>
            <a:endParaRPr kumimoji="1" lang="uk-UA" altLang="zh-CN"/>
          </a:p>
        </p:txBody>
      </p:sp>
    </p:spTree>
    <p:extLst>
      <p:ext uri="{BB962C8B-B14F-4D97-AF65-F5344CB8AC3E}">
        <p14:creationId xmlns:p14="http://schemas.microsoft.com/office/powerpoint/2010/main" val="172660879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F9D391-428F-B447-ADB1-95720793E262}" type="slidenum">
              <a:rPr lang="uk-UA"/>
              <a:t>68</a:t>
            </a:fld>
            <a:endParaRPr kumimoji="1" lang="uk-UA" altLang="zh-CN"/>
          </a:p>
        </p:txBody>
      </p:sp>
    </p:spTree>
    <p:extLst>
      <p:ext uri="{BB962C8B-B14F-4D97-AF65-F5344CB8AC3E}">
        <p14:creationId xmlns:p14="http://schemas.microsoft.com/office/powerpoint/2010/main" val="145522371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F9D391-428F-B447-ADB1-95720793E262}" type="slidenum">
              <a:rPr lang="uk-UA"/>
              <a:t>70</a:t>
            </a:fld>
            <a:endParaRPr kumimoji="1" lang="uk-UA" altLang="zh-CN"/>
          </a:p>
        </p:txBody>
      </p:sp>
    </p:spTree>
    <p:extLst>
      <p:ext uri="{BB962C8B-B14F-4D97-AF65-F5344CB8AC3E}">
        <p14:creationId xmlns:p14="http://schemas.microsoft.com/office/powerpoint/2010/main" val="1128392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F9D391-428F-B447-ADB1-95720793E262}" type="slidenum">
              <a:rPr lang="uk-UA"/>
              <a:t>7</a:t>
            </a:fld>
            <a:endParaRPr kumimoji="1" lang="uk-UA" altLang="zh-CN"/>
          </a:p>
        </p:txBody>
      </p:sp>
    </p:spTree>
    <p:extLst>
      <p:ext uri="{BB962C8B-B14F-4D97-AF65-F5344CB8AC3E}">
        <p14:creationId xmlns:p14="http://schemas.microsoft.com/office/powerpoint/2010/main" val="1355240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F9D391-428F-B447-ADB1-95720793E262}" type="slidenum">
              <a:rPr lang="uk-UA"/>
              <a:t>9</a:t>
            </a:fld>
            <a:endParaRPr kumimoji="1" lang="uk-UA" altLang="zh-CN"/>
          </a:p>
        </p:txBody>
      </p:sp>
    </p:spTree>
    <p:extLst>
      <p:ext uri="{BB962C8B-B14F-4D97-AF65-F5344CB8AC3E}">
        <p14:creationId xmlns:p14="http://schemas.microsoft.com/office/powerpoint/2010/main" val="17194774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F9D391-428F-B447-ADB1-95720793E262}" type="slidenum">
              <a:rPr lang="uk-UA"/>
              <a:t>11</a:t>
            </a:fld>
            <a:endParaRPr kumimoji="1" lang="uk-UA" altLang="zh-CN"/>
          </a:p>
        </p:txBody>
      </p:sp>
    </p:spTree>
    <p:extLst>
      <p:ext uri="{BB962C8B-B14F-4D97-AF65-F5344CB8AC3E}">
        <p14:creationId xmlns:p14="http://schemas.microsoft.com/office/powerpoint/2010/main" val="17336120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F9D391-428F-B447-ADB1-95720793E262}" type="slidenum">
              <a:rPr lang="uk-UA"/>
              <a:t>12</a:t>
            </a:fld>
            <a:endParaRPr kumimoji="1" lang="uk-UA" altLang="zh-CN"/>
          </a:p>
        </p:txBody>
      </p:sp>
    </p:spTree>
    <p:extLst>
      <p:ext uri="{BB962C8B-B14F-4D97-AF65-F5344CB8AC3E}">
        <p14:creationId xmlns:p14="http://schemas.microsoft.com/office/powerpoint/2010/main" val="8863264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xmlns="" id="{84119370-D084-8E4D-81C7-017DE5F9AE66}"/>
              </a:ext>
            </a:extLst>
          </p:cNvPr>
          <p:cNvSpPr/>
          <p:nvPr/>
        </p:nvSpPr>
        <p:spPr>
          <a:xfrm>
            <a:off x="-1" y="-21980"/>
            <a:ext cx="121920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940719"/>
            <a:ext cx="9144000" cy="893303"/>
          </a:xfrm>
        </p:spPr>
        <p:txBody>
          <a:bodyPr anchor="b"/>
          <a:lstStyle>
            <a:lvl1pPr algn="ctr">
              <a:defRPr sz="54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3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19795244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8676780-C0EA-1544-A3EC-44EAF92F7FA3}" type="datetimeFigureOut">
              <a:rPr lang="mr-IN"/>
              <a:t>20/8/18</a:t>
            </a:fld>
            <a:endParaRPr kumimoji="1" lang="mr-IN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EA32707-7252-094A-9D46-A802ACFEB868}" type="slidenum">
              <a:rPr lang="uk-UA"/>
              <a:t>‹#›</a:t>
            </a:fld>
            <a:endParaRPr kumimoji="1" lang="uk-UA" altLang="zh-CN"/>
          </a:p>
        </p:txBody>
      </p:sp>
    </p:spTree>
    <p:extLst>
      <p:ext uri="{BB962C8B-B14F-4D97-AF65-F5344CB8AC3E}">
        <p14:creationId xmlns:p14="http://schemas.microsoft.com/office/powerpoint/2010/main" val="7246320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kumimoji="1" lang="zh-CN" altLang="en-US"/>
              <a:t>将图片拖动到占位符，或单击添加图标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8676780-C0EA-1544-A3EC-44EAF92F7FA3}" type="datetimeFigureOut">
              <a:rPr lang="mr-IN"/>
              <a:t>20/8/18</a:t>
            </a:fld>
            <a:endParaRPr kumimoji="1" lang="mr-IN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EA32707-7252-094A-9D46-A802ACFEB868}" type="slidenum">
              <a:rPr lang="uk-UA"/>
              <a:t>‹#›</a:t>
            </a:fld>
            <a:endParaRPr kumimoji="1" lang="uk-UA" altLang="zh-CN"/>
          </a:p>
        </p:txBody>
      </p:sp>
    </p:spTree>
    <p:extLst>
      <p:ext uri="{BB962C8B-B14F-4D97-AF65-F5344CB8AC3E}">
        <p14:creationId xmlns:p14="http://schemas.microsoft.com/office/powerpoint/2010/main" val="5107660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8676780-C0EA-1544-A3EC-44EAF92F7FA3}" type="datetimeFigureOut">
              <a:rPr lang="mr-IN"/>
              <a:t>20/8/18</a:t>
            </a:fld>
            <a:endParaRPr kumimoji="1" lang="mr-IN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EA32707-7252-094A-9D46-A802ACFEB868}" type="slidenum">
              <a:rPr lang="uk-UA"/>
              <a:t>‹#›</a:t>
            </a:fld>
            <a:endParaRPr kumimoji="1" lang="uk-UA" altLang="zh-CN"/>
          </a:p>
        </p:txBody>
      </p:sp>
    </p:spTree>
    <p:extLst>
      <p:ext uri="{BB962C8B-B14F-4D97-AF65-F5344CB8AC3E}">
        <p14:creationId xmlns:p14="http://schemas.microsoft.com/office/powerpoint/2010/main" val="9532518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8676780-C0EA-1544-A3EC-44EAF92F7FA3}" type="datetimeFigureOut">
              <a:rPr lang="mr-IN"/>
              <a:t>20/8/18</a:t>
            </a:fld>
            <a:endParaRPr kumimoji="1" lang="mr-IN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EA32707-7252-094A-9D46-A802ACFEB868}" type="slidenum">
              <a:rPr lang="uk-UA"/>
              <a:t>‹#›</a:t>
            </a:fld>
            <a:endParaRPr kumimoji="1" lang="uk-UA" altLang="zh-CN"/>
          </a:p>
        </p:txBody>
      </p:sp>
    </p:spTree>
    <p:extLst>
      <p:ext uri="{BB962C8B-B14F-4D97-AF65-F5344CB8AC3E}">
        <p14:creationId xmlns:p14="http://schemas.microsoft.com/office/powerpoint/2010/main" val="10758699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占位符 10"/>
          <p:cNvSpPr>
            <a:spLocks noGrp="1"/>
          </p:cNvSpPr>
          <p:nvPr>
            <p:ph type="body" sz="quarter" idx="10" hasCustomPrompt="1"/>
          </p:nvPr>
        </p:nvSpPr>
        <p:spPr>
          <a:xfrm>
            <a:off x="2424042" y="2085725"/>
            <a:ext cx="720000" cy="72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/>
              <a:t>1</a:t>
            </a:r>
            <a:endParaRPr kumimoji="1" lang="zh-CN" altLang="en-US"/>
          </a:p>
        </p:txBody>
      </p:sp>
      <p:sp>
        <p:nvSpPr>
          <p:cNvPr id="20" name="文本占位符 10"/>
          <p:cNvSpPr>
            <a:spLocks noGrp="1"/>
          </p:cNvSpPr>
          <p:nvPr>
            <p:ph type="body" sz="quarter" idx="11" hasCustomPrompt="1"/>
          </p:nvPr>
        </p:nvSpPr>
        <p:spPr>
          <a:xfrm>
            <a:off x="2424042" y="808523"/>
            <a:ext cx="720000" cy="684000"/>
          </a:xfrm>
          <a:prstGeom prst="ellipse">
            <a:avLst/>
          </a:prstGeom>
          <a:solidFill>
            <a:srgbClr val="FF4F19"/>
          </a:solidFill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/>
              <a:t>1</a:t>
            </a:r>
            <a:endParaRPr kumimoji="1" lang="zh-CN" altLang="en-US"/>
          </a:p>
        </p:txBody>
      </p:sp>
      <p:sp>
        <p:nvSpPr>
          <p:cNvPr id="15" name="文本占位符 14"/>
          <p:cNvSpPr>
            <a:spLocks noGrp="1"/>
          </p:cNvSpPr>
          <p:nvPr>
            <p:ph type="body" sz="quarter" idx="12"/>
          </p:nvPr>
        </p:nvSpPr>
        <p:spPr>
          <a:xfrm>
            <a:off x="3560727" y="808523"/>
            <a:ext cx="4377041" cy="613923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22" name="文本占位符 14"/>
          <p:cNvSpPr>
            <a:spLocks noGrp="1"/>
          </p:cNvSpPr>
          <p:nvPr>
            <p:ph type="body" sz="quarter" idx="13"/>
          </p:nvPr>
        </p:nvSpPr>
        <p:spPr>
          <a:xfrm>
            <a:off x="3560727" y="2113452"/>
            <a:ext cx="4377041" cy="613923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23" name="文本占位符 10"/>
          <p:cNvSpPr>
            <a:spLocks noGrp="1"/>
          </p:cNvSpPr>
          <p:nvPr>
            <p:ph type="body" sz="quarter" idx="14" hasCustomPrompt="1"/>
          </p:nvPr>
        </p:nvSpPr>
        <p:spPr>
          <a:xfrm>
            <a:off x="2424042" y="3398927"/>
            <a:ext cx="720000" cy="720000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/>
              <a:t>1</a:t>
            </a:r>
            <a:endParaRPr kumimoji="1" lang="zh-CN" altLang="en-US"/>
          </a:p>
        </p:txBody>
      </p:sp>
      <p:sp>
        <p:nvSpPr>
          <p:cNvPr id="24" name="文本占位符 14"/>
          <p:cNvSpPr>
            <a:spLocks noGrp="1"/>
          </p:cNvSpPr>
          <p:nvPr>
            <p:ph type="body" sz="quarter" idx="15"/>
          </p:nvPr>
        </p:nvSpPr>
        <p:spPr>
          <a:xfrm>
            <a:off x="3560727" y="3418382"/>
            <a:ext cx="4377041" cy="613923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25" name="文本占位符 10"/>
          <p:cNvSpPr>
            <a:spLocks noGrp="1"/>
          </p:cNvSpPr>
          <p:nvPr>
            <p:ph type="body" sz="quarter" idx="16" hasCustomPrompt="1"/>
          </p:nvPr>
        </p:nvSpPr>
        <p:spPr>
          <a:xfrm>
            <a:off x="2424042" y="4723312"/>
            <a:ext cx="720000" cy="720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/>
              <a:t>1</a:t>
            </a:r>
            <a:endParaRPr kumimoji="1" lang="zh-CN" altLang="en-US"/>
          </a:p>
        </p:txBody>
      </p:sp>
      <p:sp>
        <p:nvSpPr>
          <p:cNvPr id="26" name="文本占位符 14"/>
          <p:cNvSpPr>
            <a:spLocks noGrp="1"/>
          </p:cNvSpPr>
          <p:nvPr>
            <p:ph type="body" sz="quarter" idx="17"/>
          </p:nvPr>
        </p:nvSpPr>
        <p:spPr>
          <a:xfrm>
            <a:off x="3560727" y="4742767"/>
            <a:ext cx="4377041" cy="613923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338410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xmlns="" id="{64CE2384-2A69-E84E-A015-9D80CA174172}"/>
              </a:ext>
            </a:extLst>
          </p:cNvPr>
          <p:cNvSpPr/>
          <p:nvPr/>
        </p:nvSpPr>
        <p:spPr>
          <a:xfrm>
            <a:off x="0" y="-4"/>
            <a:ext cx="12192000" cy="68580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894672" y="2906935"/>
            <a:ext cx="7535328" cy="1044122"/>
          </a:xfrm>
        </p:spPr>
        <p:txBody>
          <a:bodyPr anchor="ctr" anchorCtr="0">
            <a:noAutofit/>
          </a:bodyPr>
          <a:lstStyle>
            <a:lvl1pPr marL="0" indent="0">
              <a:buNone/>
              <a:defRPr sz="4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xmlns="" id="{2E6CC17C-3A2E-B14E-9C50-9A8ABA85C8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2941399" y="2417121"/>
            <a:ext cx="192200" cy="2023751"/>
          </a:xfrm>
          <a:prstGeom prst="rect">
            <a:avLst/>
          </a:prstGeom>
          <a:effectLst>
            <a:outerShdw blurRad="1079500" dist="292100" dir="19500000" sx="188000" sy="188000" algn="ctr" rotWithShape="0">
              <a:srgbClr val="000000">
                <a:alpha val="56000"/>
              </a:srgbClr>
            </a:outerShdw>
          </a:effectLst>
        </p:spPr>
      </p:pic>
      <p:sp>
        <p:nvSpPr>
          <p:cNvPr id="4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995192" y="2378037"/>
            <a:ext cx="1946207" cy="2101918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660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/>
              <a:t>1</a:t>
            </a:r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3954391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="" xmlns:a16="http://schemas.microsoft.com/office/drawing/2014/main" id="{84119370-D084-8E4D-81C7-017DE5F9AE6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prstClr val="white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940719"/>
            <a:ext cx="9144000" cy="893303"/>
          </a:xfrm>
        </p:spPr>
        <p:txBody>
          <a:bodyPr anchor="b"/>
          <a:lstStyle>
            <a:lvl1pPr algn="ctr">
              <a:defRPr sz="5400" b="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-136478" y="3602038"/>
            <a:ext cx="12328478" cy="956314"/>
          </a:xfrm>
          <a:ln>
            <a:solidFill>
              <a:schemeClr val="bg2"/>
            </a:solidFill>
          </a:ln>
        </p:spPr>
        <p:txBody>
          <a:bodyPr>
            <a:noAutofit/>
          </a:bodyPr>
          <a:lstStyle>
            <a:lvl1pPr marL="0" indent="0" algn="ctr">
              <a:buNone/>
              <a:defRPr sz="3200" b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13089623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-408214" y="0"/>
            <a:ext cx="6654847" cy="1568352"/>
          </a:xfrm>
          <a:blipFill>
            <a:blip r:embed="rId2"/>
            <a:stretch>
              <a:fillRect/>
            </a:stretch>
          </a:blipFill>
        </p:spPr>
        <p:txBody>
          <a:bodyPr tIns="180000" bIns="1044000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99872" y="1105387"/>
            <a:ext cx="10984193" cy="5250963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grpSp>
        <p:nvGrpSpPr>
          <p:cNvPr id="7" name="组 6"/>
          <p:cNvGrpSpPr/>
          <p:nvPr/>
        </p:nvGrpSpPr>
        <p:grpSpPr>
          <a:xfrm>
            <a:off x="11697091" y="1129533"/>
            <a:ext cx="369332" cy="4596062"/>
            <a:chOff x="11697091" y="1129533"/>
            <a:chExt cx="369332" cy="4596062"/>
          </a:xfrm>
        </p:grpSpPr>
        <p:cxnSp>
          <p:nvCxnSpPr>
            <p:cNvPr id="8" name="直线连接符 7">
              <a:extLst>
                <a:ext uri="{FF2B5EF4-FFF2-40B4-BE49-F238E27FC236}">
                  <a16:creationId xmlns="" xmlns:a16="http://schemas.microsoft.com/office/drawing/2014/main" id="{5CFCACA1-AF11-154E-9CE5-B56C98BEB002}"/>
                </a:ext>
              </a:extLst>
            </p:cNvPr>
            <p:cNvCxnSpPr/>
            <p:nvPr userDrawn="1"/>
          </p:nvCxnSpPr>
          <p:spPr>
            <a:xfrm>
              <a:off x="11832946" y="4634732"/>
              <a:ext cx="0" cy="1090863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线连接符 8">
              <a:extLst>
                <a:ext uri="{FF2B5EF4-FFF2-40B4-BE49-F238E27FC236}">
                  <a16:creationId xmlns="" xmlns:a16="http://schemas.microsoft.com/office/drawing/2014/main" id="{CE211A2D-AD68-814F-87FB-9E395B76C60C}"/>
                </a:ext>
              </a:extLst>
            </p:cNvPr>
            <p:cNvCxnSpPr/>
            <p:nvPr userDrawn="1"/>
          </p:nvCxnSpPr>
          <p:spPr>
            <a:xfrm>
              <a:off x="11840968" y="1129533"/>
              <a:ext cx="0" cy="1090863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" name="组 9"/>
            <p:cNvGrpSpPr/>
            <p:nvPr userDrawn="1"/>
          </p:nvGrpSpPr>
          <p:grpSpPr>
            <a:xfrm>
              <a:off x="11697091" y="2420275"/>
              <a:ext cx="369332" cy="2023751"/>
              <a:chOff x="11697091" y="2387617"/>
              <a:chExt cx="369332" cy="2023751"/>
            </a:xfrm>
          </p:grpSpPr>
          <p:pic>
            <p:nvPicPr>
              <p:cNvPr id="11" name="图片 10">
                <a:extLst>
                  <a:ext uri="{FF2B5EF4-FFF2-40B4-BE49-F238E27FC236}">
                    <a16:creationId xmlns="" xmlns:a16="http://schemas.microsoft.com/office/drawing/2014/main" id="{CD71AA87-EE8B-3B48-8850-73B49A3F8DF2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3"/>
              <a:stretch>
                <a:fillRect/>
              </a:stretch>
            </p:blipFill>
            <p:spPr>
              <a:xfrm flipH="1">
                <a:off x="11761197" y="2387617"/>
                <a:ext cx="192200" cy="2023751"/>
              </a:xfrm>
              <a:prstGeom prst="rect">
                <a:avLst/>
              </a:prstGeom>
            </p:spPr>
          </p:pic>
          <p:sp>
            <p:nvSpPr>
              <p:cNvPr id="12" name="文本框 11">
                <a:extLst>
                  <a:ext uri="{FF2B5EF4-FFF2-40B4-BE49-F238E27FC236}">
                    <a16:creationId xmlns="" xmlns:a16="http://schemas.microsoft.com/office/drawing/2014/main" id="{DF8411BB-CD7F-1D4C-80A9-19A70F3E111E}"/>
                  </a:ext>
                </a:extLst>
              </p:cNvPr>
              <p:cNvSpPr txBox="1"/>
              <p:nvPr userDrawn="1"/>
            </p:nvSpPr>
            <p:spPr>
              <a:xfrm>
                <a:off x="11697091" y="2549260"/>
                <a:ext cx="369332" cy="1700463"/>
              </a:xfrm>
              <a:prstGeom prst="rect">
                <a:avLst/>
              </a:prstGeom>
              <a:noFill/>
            </p:spPr>
            <p:txBody>
              <a:bodyPr vert="eaVert" wrap="square" rtlCol="0">
                <a:spAutoFit/>
              </a:bodyPr>
              <a:lstStyle/>
              <a:p>
                <a:pPr algn="ctr"/>
                <a:r>
                  <a:rPr kumimoji="1" lang="zh-CN" altLang="en-US" sz="1200" spc="300" dirty="0" err="1">
                    <a:solidFill>
                      <a:prstClr val="whit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计算机视觉</a:t>
                </a:r>
                <a:endParaRPr kumimoji="1" lang="zh-CN" altLang="en-US" sz="1200" spc="300" dirty="0">
                  <a:solidFill>
                    <a:prstClr val="white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7246251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无阴影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-300368" y="16779"/>
            <a:ext cx="6074229" cy="727500"/>
          </a:xfrm>
          <a:blipFill>
            <a:blip r:embed="rId2"/>
            <a:stretch>
              <a:fillRect/>
            </a:stretch>
          </a:blipFill>
          <a:ln>
            <a:noFill/>
          </a:ln>
        </p:spPr>
        <p:txBody>
          <a:bodyPr rIns="432000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4" name="内容占位符 2"/>
          <p:cNvSpPr>
            <a:spLocks noGrp="1"/>
          </p:cNvSpPr>
          <p:nvPr>
            <p:ph idx="1"/>
          </p:nvPr>
        </p:nvSpPr>
        <p:spPr>
          <a:xfrm>
            <a:off x="632528" y="1056402"/>
            <a:ext cx="10984193" cy="5250963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195352926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="" xmlns:a16="http://schemas.microsoft.com/office/drawing/2014/main" id="{64CE2384-2A69-E84E-A015-9D80CA174172}"/>
              </a:ext>
            </a:extLst>
          </p:cNvPr>
          <p:cNvSpPr/>
          <p:nvPr/>
        </p:nvSpPr>
        <p:spPr>
          <a:xfrm>
            <a:off x="0" y="-4"/>
            <a:ext cx="12192000" cy="68580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prstClr val="white"/>
              </a:solidFill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894672" y="2906935"/>
            <a:ext cx="7535328" cy="1044122"/>
          </a:xfrm>
        </p:spPr>
        <p:txBody>
          <a:bodyPr anchor="ctr" anchorCtr="0">
            <a:noAutofit/>
          </a:bodyPr>
          <a:lstStyle>
            <a:lvl1pPr marL="0" indent="0">
              <a:buNone/>
              <a:defRPr sz="4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="" xmlns:a16="http://schemas.microsoft.com/office/drawing/2014/main" id="{2E6CC17C-3A2E-B14E-9C50-9A8ABA85C8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2941399" y="2417121"/>
            <a:ext cx="192200" cy="2023751"/>
          </a:xfrm>
          <a:prstGeom prst="rect">
            <a:avLst/>
          </a:prstGeom>
          <a:effectLst>
            <a:outerShdw blurRad="1079500" dist="292100" dir="19500000" sx="188000" sy="188000" algn="ctr" rotWithShape="0">
              <a:srgbClr val="000000">
                <a:alpha val="56000"/>
              </a:srgbClr>
            </a:outerShdw>
          </a:effectLst>
        </p:spPr>
      </p:pic>
      <p:sp>
        <p:nvSpPr>
          <p:cNvPr id="4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995192" y="2378037"/>
            <a:ext cx="1946207" cy="2101918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660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/>
              <a:t>1</a:t>
            </a:r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043095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-408214" y="0"/>
            <a:ext cx="6654847" cy="1568352"/>
          </a:xfrm>
          <a:blipFill>
            <a:blip r:embed="rId2"/>
            <a:stretch>
              <a:fillRect/>
            </a:stretch>
          </a:blipFill>
        </p:spPr>
        <p:txBody>
          <a:bodyPr tIns="180000" bIns="1044000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99872" y="1105387"/>
            <a:ext cx="10984193" cy="5250963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grpSp>
        <p:nvGrpSpPr>
          <p:cNvPr id="7" name="组 6"/>
          <p:cNvGrpSpPr/>
          <p:nvPr/>
        </p:nvGrpSpPr>
        <p:grpSpPr>
          <a:xfrm>
            <a:off x="11697091" y="1129533"/>
            <a:ext cx="369332" cy="4596062"/>
            <a:chOff x="11697091" y="1129533"/>
            <a:chExt cx="369332" cy="4596062"/>
          </a:xfrm>
        </p:grpSpPr>
        <p:cxnSp>
          <p:nvCxnSpPr>
            <p:cNvPr id="8" name="直线连接符 7">
              <a:extLst>
                <a:ext uri="{FF2B5EF4-FFF2-40B4-BE49-F238E27FC236}">
                  <a16:creationId xmlns:a16="http://schemas.microsoft.com/office/drawing/2014/main" xmlns="" id="{5CFCACA1-AF11-154E-9CE5-B56C98BEB002}"/>
                </a:ext>
              </a:extLst>
            </p:cNvPr>
            <p:cNvCxnSpPr/>
            <p:nvPr userDrawn="1"/>
          </p:nvCxnSpPr>
          <p:spPr>
            <a:xfrm>
              <a:off x="11832946" y="4634732"/>
              <a:ext cx="0" cy="1090863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线连接符 8">
              <a:extLst>
                <a:ext uri="{FF2B5EF4-FFF2-40B4-BE49-F238E27FC236}">
                  <a16:creationId xmlns:a16="http://schemas.microsoft.com/office/drawing/2014/main" xmlns="" id="{CE211A2D-AD68-814F-87FB-9E395B76C60C}"/>
                </a:ext>
              </a:extLst>
            </p:cNvPr>
            <p:cNvCxnSpPr/>
            <p:nvPr userDrawn="1"/>
          </p:nvCxnSpPr>
          <p:spPr>
            <a:xfrm>
              <a:off x="11840968" y="1129533"/>
              <a:ext cx="0" cy="1090863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" name="组 9"/>
            <p:cNvGrpSpPr/>
            <p:nvPr userDrawn="1"/>
          </p:nvGrpSpPr>
          <p:grpSpPr>
            <a:xfrm>
              <a:off x="11697091" y="2420275"/>
              <a:ext cx="369332" cy="2023751"/>
              <a:chOff x="11697091" y="2387617"/>
              <a:chExt cx="369332" cy="2023751"/>
            </a:xfrm>
          </p:grpSpPr>
          <p:pic>
            <p:nvPicPr>
              <p:cNvPr id="11" name="图片 10">
                <a:extLst>
                  <a:ext uri="{FF2B5EF4-FFF2-40B4-BE49-F238E27FC236}">
                    <a16:creationId xmlns:a16="http://schemas.microsoft.com/office/drawing/2014/main" xmlns="" id="{CD71AA87-EE8B-3B48-8850-73B49A3F8DF2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3"/>
              <a:stretch>
                <a:fillRect/>
              </a:stretch>
            </p:blipFill>
            <p:spPr>
              <a:xfrm flipH="1">
                <a:off x="11761197" y="2387617"/>
                <a:ext cx="192200" cy="2023751"/>
              </a:xfrm>
              <a:prstGeom prst="rect">
                <a:avLst/>
              </a:prstGeom>
            </p:spPr>
          </p:pic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xmlns="" id="{DF8411BB-CD7F-1D4C-80A9-19A70F3E111E}"/>
                  </a:ext>
                </a:extLst>
              </p:cNvPr>
              <p:cNvSpPr txBox="1"/>
              <p:nvPr userDrawn="1"/>
            </p:nvSpPr>
            <p:spPr>
              <a:xfrm>
                <a:off x="11697091" y="2549260"/>
                <a:ext cx="369332" cy="1700463"/>
              </a:xfrm>
              <a:prstGeom prst="rect">
                <a:avLst/>
              </a:prstGeom>
              <a:noFill/>
            </p:spPr>
            <p:txBody>
              <a:bodyPr vert="eaVert" wrap="square" rtlCol="0">
                <a:spAutoFit/>
              </a:bodyPr>
              <a:lstStyle/>
              <a:p>
                <a:pPr algn="ctr"/>
                <a:r>
                  <a:rPr kumimoji="1" lang="zh-CN" altLang="en-US" sz="1200" spc="300" dirty="0" err="1">
                    <a:solidFill>
                      <a:schemeClr val="bg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计算机视觉</a:t>
                </a:r>
                <a:endParaRPr kumimoji="1" lang="zh-CN" altLang="en-US" sz="1200" spc="300" dirty="0">
                  <a:solidFill>
                    <a:schemeClr val="bg1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5013316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一级标题页"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5">
            <a:extLst>
              <a:ext uri="{FF2B5EF4-FFF2-40B4-BE49-F238E27FC236}">
                <a16:creationId xmlns="" xmlns:a16="http://schemas.microsoft.com/office/drawing/2014/main" id="{294C8E92-E974-3044-8729-D788EC13BEF9}"/>
              </a:ext>
            </a:extLst>
          </p:cNvPr>
          <p:cNvSpPr>
            <a:spLocks/>
          </p:cNvSpPr>
          <p:nvPr/>
        </p:nvSpPr>
        <p:spPr bwMode="auto">
          <a:xfrm rot="5400000">
            <a:off x="5442053" y="4043291"/>
            <a:ext cx="1402747" cy="2272936"/>
          </a:xfrm>
          <a:custGeom>
            <a:avLst/>
            <a:gdLst>
              <a:gd name="T0" fmla="*/ 373 w 398"/>
              <a:gd name="T1" fmla="*/ 373 h 647"/>
              <a:gd name="T2" fmla="*/ 118 w 398"/>
              <a:gd name="T3" fmla="*/ 627 h 647"/>
              <a:gd name="T4" fmla="*/ 72 w 398"/>
              <a:gd name="T5" fmla="*/ 647 h 647"/>
              <a:gd name="T6" fmla="*/ 25 w 398"/>
              <a:gd name="T7" fmla="*/ 627 h 647"/>
              <a:gd name="T8" fmla="*/ 25 w 398"/>
              <a:gd name="T9" fmla="*/ 535 h 647"/>
              <a:gd name="T10" fmla="*/ 233 w 398"/>
              <a:gd name="T11" fmla="*/ 327 h 647"/>
              <a:gd name="T12" fmla="*/ 25 w 398"/>
              <a:gd name="T13" fmla="*/ 119 h 647"/>
              <a:gd name="T14" fmla="*/ 25 w 398"/>
              <a:gd name="T15" fmla="*/ 26 h 647"/>
              <a:gd name="T16" fmla="*/ 118 w 398"/>
              <a:gd name="T17" fmla="*/ 26 h 647"/>
              <a:gd name="T18" fmla="*/ 373 w 398"/>
              <a:gd name="T19" fmla="*/ 280 h 647"/>
              <a:gd name="T20" fmla="*/ 373 w 398"/>
              <a:gd name="T21" fmla="*/ 373 h 6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98" h="647">
                <a:moveTo>
                  <a:pt x="373" y="373"/>
                </a:moveTo>
                <a:cubicBezTo>
                  <a:pt x="118" y="627"/>
                  <a:pt x="118" y="627"/>
                  <a:pt x="118" y="627"/>
                </a:cubicBezTo>
                <a:cubicBezTo>
                  <a:pt x="105" y="640"/>
                  <a:pt x="89" y="647"/>
                  <a:pt x="72" y="647"/>
                </a:cubicBezTo>
                <a:cubicBezTo>
                  <a:pt x="55" y="647"/>
                  <a:pt x="38" y="640"/>
                  <a:pt x="25" y="627"/>
                </a:cubicBezTo>
                <a:cubicBezTo>
                  <a:pt x="0" y="602"/>
                  <a:pt x="0" y="560"/>
                  <a:pt x="25" y="535"/>
                </a:cubicBezTo>
                <a:cubicBezTo>
                  <a:pt x="233" y="327"/>
                  <a:pt x="233" y="327"/>
                  <a:pt x="233" y="327"/>
                </a:cubicBezTo>
                <a:cubicBezTo>
                  <a:pt x="25" y="119"/>
                  <a:pt x="25" y="119"/>
                  <a:pt x="25" y="119"/>
                </a:cubicBezTo>
                <a:cubicBezTo>
                  <a:pt x="0" y="93"/>
                  <a:pt x="0" y="51"/>
                  <a:pt x="25" y="26"/>
                </a:cubicBezTo>
                <a:cubicBezTo>
                  <a:pt x="51" y="0"/>
                  <a:pt x="93" y="0"/>
                  <a:pt x="118" y="26"/>
                </a:cubicBezTo>
                <a:cubicBezTo>
                  <a:pt x="373" y="280"/>
                  <a:pt x="373" y="280"/>
                  <a:pt x="373" y="280"/>
                </a:cubicBezTo>
                <a:cubicBezTo>
                  <a:pt x="398" y="306"/>
                  <a:pt x="398" y="347"/>
                  <a:pt x="373" y="37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622300" dist="381000" dir="2700000" algn="r" rotWithShape="0">
              <a:prstClr val="black">
                <a:alpha val="40000"/>
              </a:prstClr>
            </a:outerShdw>
          </a:effectLst>
        </p:spPr>
        <p:txBody>
          <a:bodyPr vert="horz" wrap="square" lIns="37143" tIns="18571" rIns="37143" bIns="18571" numCol="1" anchor="t" anchorCtr="0" compatLnSpc="1">
            <a:prstTxWarp prst="textNoShape">
              <a:avLst/>
            </a:prstTxWarp>
          </a:bodyPr>
          <a:lstStyle/>
          <a:p>
            <a:endParaRPr lang="en-US" sz="322">
              <a:solidFill>
                <a:prstClr val="black"/>
              </a:solidFill>
            </a:endParaRPr>
          </a:p>
        </p:txBody>
      </p:sp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2124457" y="2399870"/>
            <a:ext cx="8037938" cy="1475001"/>
          </a:xfrm>
        </p:spPr>
        <p:txBody>
          <a:bodyPr/>
          <a:lstStyle>
            <a:lvl1pPr algn="ctr">
              <a:defRPr sz="48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41074631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占位符 10"/>
          <p:cNvSpPr>
            <a:spLocks noGrp="1"/>
          </p:cNvSpPr>
          <p:nvPr>
            <p:ph type="body" sz="quarter" idx="10" hasCustomPrompt="1"/>
          </p:nvPr>
        </p:nvSpPr>
        <p:spPr>
          <a:xfrm>
            <a:off x="2424042" y="2085725"/>
            <a:ext cx="720000" cy="72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/>
              <a:t>1</a:t>
            </a:r>
            <a:endParaRPr kumimoji="1" lang="zh-CN" altLang="en-US"/>
          </a:p>
        </p:txBody>
      </p:sp>
      <p:sp>
        <p:nvSpPr>
          <p:cNvPr id="20" name="文本占位符 10"/>
          <p:cNvSpPr>
            <a:spLocks noGrp="1"/>
          </p:cNvSpPr>
          <p:nvPr>
            <p:ph type="body" sz="quarter" idx="11" hasCustomPrompt="1"/>
          </p:nvPr>
        </p:nvSpPr>
        <p:spPr>
          <a:xfrm>
            <a:off x="2424042" y="808523"/>
            <a:ext cx="720000" cy="684000"/>
          </a:xfrm>
          <a:prstGeom prst="ellipse">
            <a:avLst/>
          </a:prstGeom>
          <a:solidFill>
            <a:srgbClr val="FF4F19"/>
          </a:solidFill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/>
              <a:t>1</a:t>
            </a:r>
            <a:endParaRPr kumimoji="1" lang="zh-CN" altLang="en-US"/>
          </a:p>
        </p:txBody>
      </p:sp>
      <p:sp>
        <p:nvSpPr>
          <p:cNvPr id="15" name="文本占位符 14"/>
          <p:cNvSpPr>
            <a:spLocks noGrp="1"/>
          </p:cNvSpPr>
          <p:nvPr>
            <p:ph type="body" sz="quarter" idx="12"/>
          </p:nvPr>
        </p:nvSpPr>
        <p:spPr>
          <a:xfrm>
            <a:off x="3560727" y="808523"/>
            <a:ext cx="4377041" cy="613923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22" name="文本占位符 14"/>
          <p:cNvSpPr>
            <a:spLocks noGrp="1"/>
          </p:cNvSpPr>
          <p:nvPr>
            <p:ph type="body" sz="quarter" idx="13"/>
          </p:nvPr>
        </p:nvSpPr>
        <p:spPr>
          <a:xfrm>
            <a:off x="3560727" y="2113452"/>
            <a:ext cx="4377041" cy="613923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23" name="文本占位符 10"/>
          <p:cNvSpPr>
            <a:spLocks noGrp="1"/>
          </p:cNvSpPr>
          <p:nvPr>
            <p:ph type="body" sz="quarter" idx="14" hasCustomPrompt="1"/>
          </p:nvPr>
        </p:nvSpPr>
        <p:spPr>
          <a:xfrm>
            <a:off x="2424042" y="3398927"/>
            <a:ext cx="720000" cy="720000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/>
              <a:t>1</a:t>
            </a:r>
            <a:endParaRPr kumimoji="1" lang="zh-CN" altLang="en-US"/>
          </a:p>
        </p:txBody>
      </p:sp>
      <p:sp>
        <p:nvSpPr>
          <p:cNvPr id="24" name="文本占位符 14"/>
          <p:cNvSpPr>
            <a:spLocks noGrp="1"/>
          </p:cNvSpPr>
          <p:nvPr>
            <p:ph type="body" sz="quarter" idx="15"/>
          </p:nvPr>
        </p:nvSpPr>
        <p:spPr>
          <a:xfrm>
            <a:off x="3560727" y="3418382"/>
            <a:ext cx="4377041" cy="613923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25" name="文本占位符 10"/>
          <p:cNvSpPr>
            <a:spLocks noGrp="1"/>
          </p:cNvSpPr>
          <p:nvPr>
            <p:ph type="body" sz="quarter" idx="16" hasCustomPrompt="1"/>
          </p:nvPr>
        </p:nvSpPr>
        <p:spPr>
          <a:xfrm>
            <a:off x="2424042" y="4723312"/>
            <a:ext cx="720000" cy="720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/>
              <a:t>1</a:t>
            </a:r>
            <a:endParaRPr kumimoji="1" lang="zh-CN" altLang="en-US"/>
          </a:p>
        </p:txBody>
      </p:sp>
      <p:sp>
        <p:nvSpPr>
          <p:cNvPr id="26" name="文本占位符 14"/>
          <p:cNvSpPr>
            <a:spLocks noGrp="1"/>
          </p:cNvSpPr>
          <p:nvPr>
            <p:ph type="body" sz="quarter" idx="17"/>
          </p:nvPr>
        </p:nvSpPr>
        <p:spPr>
          <a:xfrm>
            <a:off x="3560727" y="4742767"/>
            <a:ext cx="4377041" cy="613923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92112601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8676780-C0EA-1544-A3EC-44EAF92F7FA3}" type="datetimeFigureOut">
              <a:rPr lang="zh-CN" altLang="en-US">
                <a:solidFill>
                  <a:prstClr val="black"/>
                </a:solidFill>
              </a:rPr>
              <a:pPr/>
              <a:t>2018/8/20</a:t>
            </a:fld>
            <a:endParaRPr kumimoji="1" lang="zh-CN" altLang="en-US">
              <a:solidFill>
                <a:prstClr val="black"/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>
              <a:solidFill>
                <a:prstClr val="black"/>
              </a:solidFill>
            </a:endParaRPr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EA32707-7252-094A-9D46-A802ACFEB868}" type="slidenum">
              <a:rPr>
                <a:solidFill>
                  <a:prstClr val="black"/>
                </a:solidFill>
              </a:rPr>
              <a:pPr/>
              <a:t>‹#›</a:t>
            </a:fld>
            <a:endParaRPr kumimoji="1"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96068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8676780-C0EA-1544-A3EC-44EAF92F7FA3}" type="datetimeFigureOut">
              <a:rPr lang="zh-CN" altLang="en-US">
                <a:solidFill>
                  <a:prstClr val="black"/>
                </a:solidFill>
              </a:rPr>
              <a:pPr/>
              <a:t>2018/8/20</a:t>
            </a:fld>
            <a:endParaRPr kumimoji="1" lang="zh-CN" altLang="en-US">
              <a:solidFill>
                <a:prstClr val="black"/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>
              <a:solidFill>
                <a:prstClr val="black"/>
              </a:solidFill>
            </a:endParaRPr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EA32707-7252-094A-9D46-A802ACFEB868}" type="slidenum">
              <a:rPr>
                <a:solidFill>
                  <a:prstClr val="black"/>
                </a:solidFill>
              </a:rPr>
              <a:pPr/>
              <a:t>‹#›</a:t>
            </a:fld>
            <a:endParaRPr kumimoji="1"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68563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1">
            <a:extLst>
              <a:ext uri="{FF2B5EF4-FFF2-40B4-BE49-F238E27FC236}">
                <a16:creationId xmlns="" xmlns:a16="http://schemas.microsoft.com/office/drawing/2014/main" id="{21CD168E-AF57-B74F-B450-BAF59D0E1DB4}"/>
              </a:ext>
            </a:extLst>
          </p:cNvPr>
          <p:cNvGrpSpPr/>
          <p:nvPr/>
        </p:nvGrpSpPr>
        <p:grpSpPr>
          <a:xfrm>
            <a:off x="5709756" y="1267558"/>
            <a:ext cx="772488" cy="1298570"/>
            <a:chOff x="11449931" y="7055466"/>
            <a:chExt cx="1369324" cy="2301863"/>
          </a:xfrm>
        </p:grpSpPr>
        <p:sp>
          <p:nvSpPr>
            <p:cNvPr id="7" name="Rectangle: Rounded Corners 24">
              <a:extLst>
                <a:ext uri="{FF2B5EF4-FFF2-40B4-BE49-F238E27FC236}">
                  <a16:creationId xmlns="" xmlns:a16="http://schemas.microsoft.com/office/drawing/2014/main" id="{DE173A24-F42B-3D40-ACE5-408E52062C9F}"/>
                </a:ext>
              </a:extLst>
            </p:cNvPr>
            <p:cNvSpPr/>
            <p:nvPr/>
          </p:nvSpPr>
          <p:spPr>
            <a:xfrm rot="2901698">
              <a:off x="11774620" y="7725587"/>
              <a:ext cx="1584310" cy="504961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8" name="Rectangle: Rounded Corners 22">
              <a:extLst>
                <a:ext uri="{FF2B5EF4-FFF2-40B4-BE49-F238E27FC236}">
                  <a16:creationId xmlns="" xmlns:a16="http://schemas.microsoft.com/office/drawing/2014/main" id="{C4FE9E81-3048-0042-943E-127ED0D9AAC1}"/>
                </a:ext>
              </a:extLst>
            </p:cNvPr>
            <p:cNvSpPr/>
            <p:nvPr/>
          </p:nvSpPr>
          <p:spPr>
            <a:xfrm rot="2901698">
              <a:off x="10983662" y="7953917"/>
              <a:ext cx="2301863" cy="504961"/>
            </a:xfrm>
            <a:prstGeom prst="roundRect">
              <a:avLst>
                <a:gd name="adj" fmla="val 50000"/>
              </a:avLst>
            </a:prstGeom>
            <a:solidFill>
              <a:srgbClr val="FF4F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9" name="Rectangle: Rounded Corners 23">
              <a:extLst>
                <a:ext uri="{FF2B5EF4-FFF2-40B4-BE49-F238E27FC236}">
                  <a16:creationId xmlns="" xmlns:a16="http://schemas.microsoft.com/office/drawing/2014/main" id="{019C274B-6DDF-7342-B45D-2D55030481DF}"/>
                </a:ext>
              </a:extLst>
            </p:cNvPr>
            <p:cNvSpPr/>
            <p:nvPr/>
          </p:nvSpPr>
          <p:spPr>
            <a:xfrm rot="2901698">
              <a:off x="10910257" y="8222051"/>
              <a:ext cx="1584310" cy="504961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cxnSp>
        <p:nvCxnSpPr>
          <p:cNvPr id="11" name="直线连接符 10">
            <a:extLst>
              <a:ext uri="{FF2B5EF4-FFF2-40B4-BE49-F238E27FC236}">
                <a16:creationId xmlns="" xmlns:a16="http://schemas.microsoft.com/office/drawing/2014/main" id="{7E7A1E93-06BD-A147-BC29-D269AB338EE4}"/>
              </a:ext>
            </a:extLst>
          </p:cNvPr>
          <p:cNvCxnSpPr>
            <a:endCxn id="6" idx="3"/>
          </p:cNvCxnSpPr>
          <p:nvPr/>
        </p:nvCxnSpPr>
        <p:spPr>
          <a:xfrm>
            <a:off x="9059333" y="3457109"/>
            <a:ext cx="3132667" cy="846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线连接符 11">
            <a:extLst>
              <a:ext uri="{FF2B5EF4-FFF2-40B4-BE49-F238E27FC236}">
                <a16:creationId xmlns="" xmlns:a16="http://schemas.microsoft.com/office/drawing/2014/main" id="{5986C445-7709-0A45-B120-CF21CA796804}"/>
              </a:ext>
            </a:extLst>
          </p:cNvPr>
          <p:cNvCxnSpPr/>
          <p:nvPr/>
        </p:nvCxnSpPr>
        <p:spPr>
          <a:xfrm>
            <a:off x="-152381" y="3457112"/>
            <a:ext cx="3132667" cy="846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7">
            <a:extLst>
              <a:ext uri="{FF2B5EF4-FFF2-40B4-BE49-F238E27FC236}">
                <a16:creationId xmlns="" xmlns:a16="http://schemas.microsoft.com/office/drawing/2014/main" id="{95B57576-2D5D-5648-9F8B-C09A47E85B41}"/>
              </a:ext>
            </a:extLst>
          </p:cNvPr>
          <p:cNvSpPr txBox="1"/>
          <p:nvPr/>
        </p:nvSpPr>
        <p:spPr>
          <a:xfrm>
            <a:off x="4204631" y="2574456"/>
            <a:ext cx="410186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600" b="1" dirty="0">
                <a:solidFill>
                  <a:prstClr val="white"/>
                </a:solidFill>
              </a:rPr>
              <a:t>Thanks</a:t>
            </a:r>
            <a:endParaRPr lang="en-US" sz="9600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819834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8676780-C0EA-1544-A3EC-44EAF92F7FA3}" type="datetimeFigureOut">
              <a:rPr lang="zh-CN" altLang="en-US">
                <a:solidFill>
                  <a:prstClr val="black"/>
                </a:solidFill>
              </a:rPr>
              <a:pPr/>
              <a:t>2018/8/20</a:t>
            </a:fld>
            <a:endParaRPr kumimoji="1" lang="zh-CN" altLang="en-US">
              <a:solidFill>
                <a:prstClr val="black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>
              <a:solidFill>
                <a:prstClr val="black"/>
              </a:solidFill>
            </a:endParaRPr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EA32707-7252-094A-9D46-A802ACFEB868}" type="slidenum">
              <a:rPr>
                <a:solidFill>
                  <a:prstClr val="black"/>
                </a:solidFill>
              </a:rPr>
              <a:pPr/>
              <a:t>‹#›</a:t>
            </a:fld>
            <a:endParaRPr kumimoji="1"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648508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kumimoji="1" lang="zh-CN" altLang="en-US"/>
              <a:t>将图片拖动到占位符，或单击添加图标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8676780-C0EA-1544-A3EC-44EAF92F7FA3}" type="datetimeFigureOut">
              <a:rPr lang="zh-CN" altLang="en-US">
                <a:solidFill>
                  <a:prstClr val="black"/>
                </a:solidFill>
              </a:rPr>
              <a:pPr/>
              <a:t>2018/8/20</a:t>
            </a:fld>
            <a:endParaRPr kumimoji="1" lang="zh-CN" altLang="en-US">
              <a:solidFill>
                <a:prstClr val="black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>
              <a:solidFill>
                <a:prstClr val="black"/>
              </a:solidFill>
            </a:endParaRPr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EA32707-7252-094A-9D46-A802ACFEB868}" type="slidenum">
              <a:rPr>
                <a:solidFill>
                  <a:prstClr val="black"/>
                </a:solidFill>
              </a:rPr>
              <a:pPr/>
              <a:t>‹#›</a:t>
            </a:fld>
            <a:endParaRPr kumimoji="1"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779757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8676780-C0EA-1544-A3EC-44EAF92F7FA3}" type="datetimeFigureOut">
              <a:rPr lang="zh-CN" altLang="en-US">
                <a:solidFill>
                  <a:prstClr val="black"/>
                </a:solidFill>
              </a:rPr>
              <a:pPr/>
              <a:t>2018/8/20</a:t>
            </a:fld>
            <a:endParaRPr kumimoji="1"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>
              <a:solidFill>
                <a:prstClr val="black"/>
              </a:solidFill>
            </a:endParaRPr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EA32707-7252-094A-9D46-A802ACFEB868}" type="slidenum">
              <a:rPr>
                <a:solidFill>
                  <a:prstClr val="black"/>
                </a:solidFill>
              </a:rPr>
              <a:pPr/>
              <a:t>‹#›</a:t>
            </a:fld>
            <a:endParaRPr kumimoji="1"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23482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8676780-C0EA-1544-A3EC-44EAF92F7FA3}" type="datetimeFigureOut">
              <a:rPr lang="zh-CN" altLang="en-US">
                <a:solidFill>
                  <a:prstClr val="black"/>
                </a:solidFill>
              </a:rPr>
              <a:pPr/>
              <a:t>2018/8/20</a:t>
            </a:fld>
            <a:endParaRPr kumimoji="1"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>
              <a:solidFill>
                <a:prstClr val="black"/>
              </a:solidFill>
            </a:endParaRPr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EA32707-7252-094A-9D46-A802ACFEB868}" type="slidenum">
              <a:rPr>
                <a:solidFill>
                  <a:prstClr val="black"/>
                </a:solidFill>
              </a:rPr>
              <a:pPr/>
              <a:t>‹#›</a:t>
            </a:fld>
            <a:endParaRPr kumimoji="1"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08388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无阴影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-311498" y="0"/>
            <a:ext cx="5481376" cy="477805"/>
          </a:xfrm>
          <a:blipFill>
            <a:blip r:embed="rId2"/>
            <a:stretch>
              <a:fillRect/>
            </a:stretch>
          </a:blipFill>
          <a:ln>
            <a:noFill/>
          </a:ln>
        </p:spPr>
        <p:txBody>
          <a:bodyPr vert="horz" wrap="square" lIns="91440" tIns="72000" rIns="432000" bIns="72000" rtlCol="0" anchor="ctr">
            <a:spAutoFit/>
          </a:bodyPr>
          <a:lstStyle>
            <a:lvl1pPr>
              <a:defRPr kumimoji="1" lang="zh-CN" altLang="en-US"/>
            </a:lvl1pPr>
          </a:lstStyle>
          <a:p>
            <a:pPr lvl="0"/>
            <a:r>
              <a:rPr kumimoji="1" lang="zh-CN" altLang="en-US"/>
              <a:t>单击此处编辑母版标题样式</a:t>
            </a:r>
          </a:p>
        </p:txBody>
      </p:sp>
      <p:sp>
        <p:nvSpPr>
          <p:cNvPr id="4" name="内容占位符 2"/>
          <p:cNvSpPr>
            <a:spLocks noGrp="1"/>
          </p:cNvSpPr>
          <p:nvPr>
            <p:ph idx="1"/>
          </p:nvPr>
        </p:nvSpPr>
        <p:spPr>
          <a:xfrm>
            <a:off x="632528" y="1056402"/>
            <a:ext cx="10984193" cy="5250963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15674090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xmlns="" id="{64CE2384-2A69-E84E-A015-9D80CA17417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894672" y="2906935"/>
            <a:ext cx="7535328" cy="1044122"/>
          </a:xfrm>
        </p:spPr>
        <p:txBody>
          <a:bodyPr anchor="ctr" anchorCtr="0">
            <a:noAutofit/>
          </a:bodyPr>
          <a:lstStyle>
            <a:lvl1pPr marL="0" indent="0">
              <a:buNone/>
              <a:defRPr sz="4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xmlns="" id="{2E6CC17C-3A2E-B14E-9C50-9A8ABA85C8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2941399" y="2417121"/>
            <a:ext cx="192200" cy="2023751"/>
          </a:xfrm>
          <a:prstGeom prst="rect">
            <a:avLst/>
          </a:prstGeom>
          <a:effectLst>
            <a:outerShdw blurRad="1079500" dist="292100" dir="19500000" sx="188000" sy="188000" algn="ctr" rotWithShape="0">
              <a:srgbClr val="000000">
                <a:alpha val="56000"/>
              </a:srgbClr>
            </a:outerShdw>
          </a:effectLst>
        </p:spPr>
      </p:pic>
      <p:sp>
        <p:nvSpPr>
          <p:cNvPr id="4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685800" y="2489591"/>
            <a:ext cx="2255599" cy="1951281"/>
          </a:xfrm>
        </p:spPr>
        <p:txBody>
          <a:bodyPr anchor="ctr" anchorCtr="1">
            <a:noAutofit/>
          </a:bodyPr>
          <a:lstStyle>
            <a:lvl1pPr marL="0" indent="0" algn="ctr">
              <a:buNone/>
              <a:defRPr sz="880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zh-CN" altLang="en-US"/>
              <a:t>编号</a:t>
            </a:r>
          </a:p>
        </p:txBody>
      </p:sp>
    </p:spTree>
    <p:extLst>
      <p:ext uri="{BB962C8B-B14F-4D97-AF65-F5344CB8AC3E}">
        <p14:creationId xmlns:p14="http://schemas.microsoft.com/office/powerpoint/2010/main" val="2624089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一级标题页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5">
            <a:extLst>
              <a:ext uri="{FF2B5EF4-FFF2-40B4-BE49-F238E27FC236}">
                <a16:creationId xmlns:a16="http://schemas.microsoft.com/office/drawing/2014/main" xmlns="" id="{294C8E92-E974-3044-8729-D788EC13BEF9}"/>
              </a:ext>
            </a:extLst>
          </p:cNvPr>
          <p:cNvSpPr>
            <a:spLocks/>
          </p:cNvSpPr>
          <p:nvPr/>
        </p:nvSpPr>
        <p:spPr bwMode="auto">
          <a:xfrm rot="5400000">
            <a:off x="5442053" y="4043291"/>
            <a:ext cx="1402747" cy="2272936"/>
          </a:xfrm>
          <a:custGeom>
            <a:avLst/>
            <a:gdLst>
              <a:gd name="T0" fmla="*/ 373 w 398"/>
              <a:gd name="T1" fmla="*/ 373 h 647"/>
              <a:gd name="T2" fmla="*/ 118 w 398"/>
              <a:gd name="T3" fmla="*/ 627 h 647"/>
              <a:gd name="T4" fmla="*/ 72 w 398"/>
              <a:gd name="T5" fmla="*/ 647 h 647"/>
              <a:gd name="T6" fmla="*/ 25 w 398"/>
              <a:gd name="T7" fmla="*/ 627 h 647"/>
              <a:gd name="T8" fmla="*/ 25 w 398"/>
              <a:gd name="T9" fmla="*/ 535 h 647"/>
              <a:gd name="T10" fmla="*/ 233 w 398"/>
              <a:gd name="T11" fmla="*/ 327 h 647"/>
              <a:gd name="T12" fmla="*/ 25 w 398"/>
              <a:gd name="T13" fmla="*/ 119 h 647"/>
              <a:gd name="T14" fmla="*/ 25 w 398"/>
              <a:gd name="T15" fmla="*/ 26 h 647"/>
              <a:gd name="T16" fmla="*/ 118 w 398"/>
              <a:gd name="T17" fmla="*/ 26 h 647"/>
              <a:gd name="T18" fmla="*/ 373 w 398"/>
              <a:gd name="T19" fmla="*/ 280 h 647"/>
              <a:gd name="T20" fmla="*/ 373 w 398"/>
              <a:gd name="T21" fmla="*/ 373 h 6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98" h="647">
                <a:moveTo>
                  <a:pt x="373" y="373"/>
                </a:moveTo>
                <a:cubicBezTo>
                  <a:pt x="118" y="627"/>
                  <a:pt x="118" y="627"/>
                  <a:pt x="118" y="627"/>
                </a:cubicBezTo>
                <a:cubicBezTo>
                  <a:pt x="105" y="640"/>
                  <a:pt x="89" y="647"/>
                  <a:pt x="72" y="647"/>
                </a:cubicBezTo>
                <a:cubicBezTo>
                  <a:pt x="55" y="647"/>
                  <a:pt x="38" y="640"/>
                  <a:pt x="25" y="627"/>
                </a:cubicBezTo>
                <a:cubicBezTo>
                  <a:pt x="0" y="602"/>
                  <a:pt x="0" y="560"/>
                  <a:pt x="25" y="535"/>
                </a:cubicBezTo>
                <a:cubicBezTo>
                  <a:pt x="233" y="327"/>
                  <a:pt x="233" y="327"/>
                  <a:pt x="233" y="327"/>
                </a:cubicBezTo>
                <a:cubicBezTo>
                  <a:pt x="25" y="119"/>
                  <a:pt x="25" y="119"/>
                  <a:pt x="25" y="119"/>
                </a:cubicBezTo>
                <a:cubicBezTo>
                  <a:pt x="0" y="93"/>
                  <a:pt x="0" y="51"/>
                  <a:pt x="25" y="26"/>
                </a:cubicBezTo>
                <a:cubicBezTo>
                  <a:pt x="51" y="0"/>
                  <a:pt x="93" y="0"/>
                  <a:pt x="118" y="26"/>
                </a:cubicBezTo>
                <a:cubicBezTo>
                  <a:pt x="373" y="280"/>
                  <a:pt x="373" y="280"/>
                  <a:pt x="373" y="280"/>
                </a:cubicBezTo>
                <a:cubicBezTo>
                  <a:pt x="398" y="306"/>
                  <a:pt x="398" y="347"/>
                  <a:pt x="373" y="37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622300" dist="381000" dir="2700000" algn="r" rotWithShape="0">
              <a:prstClr val="black">
                <a:alpha val="40000"/>
              </a:prstClr>
            </a:outerShdw>
          </a:effectLst>
        </p:spPr>
        <p:txBody>
          <a:bodyPr vert="horz" wrap="square" lIns="37143" tIns="18571" rIns="37143" bIns="18571" numCol="1" anchor="t" anchorCtr="0" compatLnSpc="1">
            <a:prstTxWarp prst="textNoShape">
              <a:avLst/>
            </a:prstTxWarp>
          </a:bodyPr>
          <a:lstStyle/>
          <a:p>
            <a:endParaRPr lang="en-US" sz="322"/>
          </a:p>
        </p:txBody>
      </p:sp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2124457" y="2399870"/>
            <a:ext cx="8037938" cy="1475001"/>
          </a:xfrm>
        </p:spPr>
        <p:txBody>
          <a:bodyPr/>
          <a:lstStyle>
            <a:lvl1pPr algn="ctr">
              <a:defRPr sz="48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5236146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11">
            <a:extLst>
              <a:ext uri="{FF2B5EF4-FFF2-40B4-BE49-F238E27FC236}">
                <a16:creationId xmlns:a16="http://schemas.microsoft.com/office/drawing/2014/main" xmlns="" id="{F817F99F-0C0D-8B4C-A69F-EEB9BCE1309C}"/>
              </a:ext>
            </a:extLst>
          </p:cNvPr>
          <p:cNvSpPr/>
          <p:nvPr/>
        </p:nvSpPr>
        <p:spPr>
          <a:xfrm flipH="1">
            <a:off x="2641833" y="897351"/>
            <a:ext cx="720000" cy="720000"/>
          </a:xfrm>
          <a:prstGeom prst="ellipse">
            <a:avLst/>
          </a:prstGeom>
          <a:solidFill>
            <a:srgbClr val="FF4F19"/>
          </a:solidFill>
          <a:ln w="381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Oval 12">
            <a:extLst>
              <a:ext uri="{FF2B5EF4-FFF2-40B4-BE49-F238E27FC236}">
                <a16:creationId xmlns:a16="http://schemas.microsoft.com/office/drawing/2014/main" xmlns="" id="{BA019F4A-3AE7-A84F-87B7-C721258749AB}"/>
              </a:ext>
            </a:extLst>
          </p:cNvPr>
          <p:cNvSpPr/>
          <p:nvPr/>
        </p:nvSpPr>
        <p:spPr>
          <a:xfrm flipH="1">
            <a:off x="2641833" y="2224470"/>
            <a:ext cx="720000" cy="720000"/>
          </a:xfrm>
          <a:prstGeom prst="ellipse">
            <a:avLst/>
          </a:prstGeom>
          <a:solidFill>
            <a:srgbClr val="FB802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Oval 20">
            <a:extLst>
              <a:ext uri="{FF2B5EF4-FFF2-40B4-BE49-F238E27FC236}">
                <a16:creationId xmlns:a16="http://schemas.microsoft.com/office/drawing/2014/main" xmlns="" id="{F56DADF0-DD8C-D448-AD6A-F10DD2BEAFF6}"/>
              </a:ext>
            </a:extLst>
          </p:cNvPr>
          <p:cNvSpPr/>
          <p:nvPr/>
        </p:nvSpPr>
        <p:spPr>
          <a:xfrm flipH="1">
            <a:off x="2641833" y="3551589"/>
            <a:ext cx="720000" cy="720000"/>
          </a:xfrm>
          <a:prstGeom prst="ellipse">
            <a:avLst/>
          </a:prstGeom>
          <a:solidFill>
            <a:schemeClr val="tx2"/>
          </a:solidFill>
          <a:ln w="381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13" name="Oval 21">
            <a:extLst>
              <a:ext uri="{FF2B5EF4-FFF2-40B4-BE49-F238E27FC236}">
                <a16:creationId xmlns:a16="http://schemas.microsoft.com/office/drawing/2014/main" xmlns="" id="{C7A42A38-6B6F-3448-AD13-934A33AA268E}"/>
              </a:ext>
            </a:extLst>
          </p:cNvPr>
          <p:cNvSpPr/>
          <p:nvPr/>
        </p:nvSpPr>
        <p:spPr>
          <a:xfrm flipH="1">
            <a:off x="2641833" y="4878709"/>
            <a:ext cx="720000" cy="720000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16" name="Rectangle 27">
            <a:extLst>
              <a:ext uri="{FF2B5EF4-FFF2-40B4-BE49-F238E27FC236}">
                <a16:creationId xmlns:a16="http://schemas.microsoft.com/office/drawing/2014/main" xmlns="" id="{6D0DCBEF-F860-F34A-AF9B-F1F7A692EC83}"/>
              </a:ext>
            </a:extLst>
          </p:cNvPr>
          <p:cNvSpPr/>
          <p:nvPr/>
        </p:nvSpPr>
        <p:spPr>
          <a:xfrm flipH="1">
            <a:off x="3674020" y="3697807"/>
            <a:ext cx="2563491" cy="43088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vl="0" algn="ctr">
              <a:spcBef>
                <a:spcPts val="600"/>
              </a:spcBef>
              <a:buClr>
                <a:srgbClr val="E24848"/>
              </a:buClr>
            </a:pPr>
            <a:r>
              <a:rPr lang="zh-CN" altLang="en-US" sz="2200" b="1" spc="300" noProof="1">
                <a:latin typeface="Microsoft YaHei" charset="-122"/>
                <a:ea typeface="Microsoft YaHei" charset="-122"/>
                <a:cs typeface="Microsoft YaHei" charset="-122"/>
              </a:rPr>
              <a:t>第三极标题内容</a:t>
            </a:r>
            <a:endParaRPr lang="en-US" sz="2200" b="1" spc="300" noProof="1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7" name="Rectangle 27">
            <a:extLst>
              <a:ext uri="{FF2B5EF4-FFF2-40B4-BE49-F238E27FC236}">
                <a16:creationId xmlns:a16="http://schemas.microsoft.com/office/drawing/2014/main" xmlns="" id="{C99094BE-106B-7342-A3A1-5441B97EAE12}"/>
              </a:ext>
            </a:extLst>
          </p:cNvPr>
          <p:cNvSpPr/>
          <p:nvPr/>
        </p:nvSpPr>
        <p:spPr>
          <a:xfrm flipH="1">
            <a:off x="3674020" y="5023265"/>
            <a:ext cx="2563491" cy="43088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vl="0" algn="ctr">
              <a:spcBef>
                <a:spcPts val="600"/>
              </a:spcBef>
              <a:buClr>
                <a:srgbClr val="E24848"/>
              </a:buClr>
            </a:pPr>
            <a:r>
              <a:rPr lang="zh-CN" altLang="en-US" sz="2200" b="1" spc="300" noProof="1">
                <a:latin typeface="Microsoft YaHei" charset="-122"/>
                <a:ea typeface="Microsoft YaHei" charset="-122"/>
                <a:cs typeface="Microsoft YaHei" charset="-122"/>
              </a:rPr>
              <a:t>第三极标题内容</a:t>
            </a:r>
            <a:endParaRPr lang="en-US" sz="2200" b="1" spc="300" noProof="1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8" name="Rectangle 27">
            <a:extLst>
              <a:ext uri="{FF2B5EF4-FFF2-40B4-BE49-F238E27FC236}">
                <a16:creationId xmlns:a16="http://schemas.microsoft.com/office/drawing/2014/main" xmlns="" id="{AC438A5B-F4D0-B94A-9560-26E6087A5332}"/>
              </a:ext>
            </a:extLst>
          </p:cNvPr>
          <p:cNvSpPr/>
          <p:nvPr/>
        </p:nvSpPr>
        <p:spPr>
          <a:xfrm flipH="1">
            <a:off x="3674020" y="2372349"/>
            <a:ext cx="2549100" cy="43088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vl="0" algn="ctr">
              <a:spcBef>
                <a:spcPts val="600"/>
              </a:spcBef>
              <a:buClr>
                <a:srgbClr val="E24848"/>
              </a:buClr>
            </a:pPr>
            <a:r>
              <a:rPr lang="zh-CN" altLang="en-US" sz="2200" b="1" spc="300" noProof="1">
                <a:latin typeface="Microsoft YaHei" charset="-122"/>
                <a:ea typeface="Microsoft YaHei" charset="-122"/>
                <a:cs typeface="Microsoft YaHei" charset="-122"/>
              </a:rPr>
              <a:t>第三极标题内容</a:t>
            </a:r>
            <a:endParaRPr lang="en-US" sz="2200" b="1" spc="300" noProof="1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9" name="Rectangle 27">
            <a:extLst>
              <a:ext uri="{FF2B5EF4-FFF2-40B4-BE49-F238E27FC236}">
                <a16:creationId xmlns:a16="http://schemas.microsoft.com/office/drawing/2014/main" xmlns="" id="{15AF8BE4-FAC0-ED4D-9F97-3AFAE410F292}"/>
              </a:ext>
            </a:extLst>
          </p:cNvPr>
          <p:cNvSpPr/>
          <p:nvPr/>
        </p:nvSpPr>
        <p:spPr>
          <a:xfrm flipH="1">
            <a:off x="3674020" y="1046891"/>
            <a:ext cx="2563490" cy="43088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>
              <a:spcBef>
                <a:spcPts val="600"/>
              </a:spcBef>
              <a:buClr>
                <a:srgbClr val="E24848"/>
              </a:buClr>
              <a:defRPr/>
            </a:pPr>
            <a:r>
              <a:rPr lang="zh-CN" altLang="en-US" sz="2200" b="1" spc="300" noProof="1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第三极标题内容</a:t>
            </a:r>
            <a:endParaRPr lang="en-US" sz="2200" b="1" spc="300" noProof="1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971216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8676780-C0EA-1544-A3EC-44EAF92F7FA3}" type="datetimeFigureOut">
              <a:rPr lang="mr-IN"/>
              <a:t>20/8/18</a:t>
            </a:fld>
            <a:endParaRPr kumimoji="1" lang="mr-IN" altLang="zh-CN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EA32707-7252-094A-9D46-A802ACFEB868}" type="slidenum">
              <a:rPr lang="uk-UA"/>
              <a:t>‹#›</a:t>
            </a:fld>
            <a:endParaRPr kumimoji="1" lang="uk-UA" altLang="zh-CN"/>
          </a:p>
        </p:txBody>
      </p:sp>
    </p:spTree>
    <p:extLst>
      <p:ext uri="{BB962C8B-B14F-4D97-AF65-F5344CB8AC3E}">
        <p14:creationId xmlns:p14="http://schemas.microsoft.com/office/powerpoint/2010/main" val="12200101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8676780-C0EA-1544-A3EC-44EAF92F7FA3}" type="datetimeFigureOut">
              <a:rPr lang="mr-IN"/>
              <a:t>20/8/18</a:t>
            </a:fld>
            <a:endParaRPr kumimoji="1" lang="mr-IN" altLang="zh-CN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EA32707-7252-094A-9D46-A802ACFEB868}" type="slidenum">
              <a:rPr lang="uk-UA"/>
              <a:t>‹#›</a:t>
            </a:fld>
            <a:endParaRPr kumimoji="1" lang="uk-UA" altLang="zh-CN"/>
          </a:p>
        </p:txBody>
      </p:sp>
    </p:spTree>
    <p:extLst>
      <p:ext uri="{BB962C8B-B14F-4D97-AF65-F5344CB8AC3E}">
        <p14:creationId xmlns:p14="http://schemas.microsoft.com/office/powerpoint/2010/main" val="5363261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1">
            <a:extLst>
              <a:ext uri="{FF2B5EF4-FFF2-40B4-BE49-F238E27FC236}">
                <a16:creationId xmlns:a16="http://schemas.microsoft.com/office/drawing/2014/main" xmlns="" id="{21CD168E-AF57-B74F-B450-BAF59D0E1DB4}"/>
              </a:ext>
            </a:extLst>
          </p:cNvPr>
          <p:cNvGrpSpPr/>
          <p:nvPr/>
        </p:nvGrpSpPr>
        <p:grpSpPr>
          <a:xfrm>
            <a:off x="5709756" y="1267558"/>
            <a:ext cx="772488" cy="1298570"/>
            <a:chOff x="11449931" y="7055466"/>
            <a:chExt cx="1369324" cy="2301863"/>
          </a:xfrm>
        </p:grpSpPr>
        <p:sp>
          <p:nvSpPr>
            <p:cNvPr id="7" name="Rectangle: Rounded Corners 24">
              <a:extLst>
                <a:ext uri="{FF2B5EF4-FFF2-40B4-BE49-F238E27FC236}">
                  <a16:creationId xmlns:a16="http://schemas.microsoft.com/office/drawing/2014/main" xmlns="" id="{DE173A24-F42B-3D40-ACE5-408E52062C9F}"/>
                </a:ext>
              </a:extLst>
            </p:cNvPr>
            <p:cNvSpPr/>
            <p:nvPr/>
          </p:nvSpPr>
          <p:spPr>
            <a:xfrm rot="2901698">
              <a:off x="11774620" y="7725587"/>
              <a:ext cx="1584310" cy="504961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" name="Rectangle: Rounded Corners 22">
              <a:extLst>
                <a:ext uri="{FF2B5EF4-FFF2-40B4-BE49-F238E27FC236}">
                  <a16:creationId xmlns:a16="http://schemas.microsoft.com/office/drawing/2014/main" xmlns="" id="{C4FE9E81-3048-0042-943E-127ED0D9AAC1}"/>
                </a:ext>
              </a:extLst>
            </p:cNvPr>
            <p:cNvSpPr/>
            <p:nvPr/>
          </p:nvSpPr>
          <p:spPr>
            <a:xfrm rot="2901698">
              <a:off x="10983662" y="7953917"/>
              <a:ext cx="2301863" cy="504961"/>
            </a:xfrm>
            <a:prstGeom prst="roundRect">
              <a:avLst>
                <a:gd name="adj" fmla="val 50000"/>
              </a:avLst>
            </a:prstGeom>
            <a:solidFill>
              <a:srgbClr val="FF4F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" name="Rectangle: Rounded Corners 23">
              <a:extLst>
                <a:ext uri="{FF2B5EF4-FFF2-40B4-BE49-F238E27FC236}">
                  <a16:creationId xmlns:a16="http://schemas.microsoft.com/office/drawing/2014/main" xmlns="" id="{019C274B-6DDF-7342-B45D-2D55030481DF}"/>
                </a:ext>
              </a:extLst>
            </p:cNvPr>
            <p:cNvSpPr/>
            <p:nvPr/>
          </p:nvSpPr>
          <p:spPr>
            <a:xfrm rot="2901698">
              <a:off x="10910257" y="8222051"/>
              <a:ext cx="1584310" cy="504961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cxnSp>
        <p:nvCxnSpPr>
          <p:cNvPr id="11" name="直线连接符 10">
            <a:extLst>
              <a:ext uri="{FF2B5EF4-FFF2-40B4-BE49-F238E27FC236}">
                <a16:creationId xmlns:a16="http://schemas.microsoft.com/office/drawing/2014/main" xmlns="" id="{7E7A1E93-06BD-A147-BC29-D269AB338EE4}"/>
              </a:ext>
            </a:extLst>
          </p:cNvPr>
          <p:cNvCxnSpPr>
            <a:endCxn id="6" idx="3"/>
          </p:cNvCxnSpPr>
          <p:nvPr/>
        </p:nvCxnSpPr>
        <p:spPr>
          <a:xfrm>
            <a:off x="9059333" y="3457109"/>
            <a:ext cx="3132667" cy="846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线连接符 11">
            <a:extLst>
              <a:ext uri="{FF2B5EF4-FFF2-40B4-BE49-F238E27FC236}">
                <a16:creationId xmlns:a16="http://schemas.microsoft.com/office/drawing/2014/main" xmlns="" id="{5986C445-7709-0A45-B120-CF21CA796804}"/>
              </a:ext>
            </a:extLst>
          </p:cNvPr>
          <p:cNvCxnSpPr/>
          <p:nvPr/>
        </p:nvCxnSpPr>
        <p:spPr>
          <a:xfrm>
            <a:off x="-152381" y="3457112"/>
            <a:ext cx="3132667" cy="846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7">
            <a:extLst>
              <a:ext uri="{FF2B5EF4-FFF2-40B4-BE49-F238E27FC236}">
                <a16:creationId xmlns:a16="http://schemas.microsoft.com/office/drawing/2014/main" xmlns="" id="{95B57576-2D5D-5648-9F8B-C09A47E85B41}"/>
              </a:ext>
            </a:extLst>
          </p:cNvPr>
          <p:cNvSpPr txBox="1"/>
          <p:nvPr/>
        </p:nvSpPr>
        <p:spPr>
          <a:xfrm>
            <a:off x="4204631" y="2574456"/>
            <a:ext cx="410186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600" b="1" dirty="0">
                <a:solidFill>
                  <a:schemeClr val="bg1"/>
                </a:solidFill>
              </a:rPr>
              <a:t>Thanks</a:t>
            </a:r>
            <a:endParaRPr lang="en-US" sz="9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43332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27.xml"/><Relationship Id="rId13" Type="http://schemas.openxmlformats.org/officeDocument/2006/relationships/slideLayout" Target="../slideLayouts/slideLayout28.xml"/><Relationship Id="rId14" Type="http://schemas.openxmlformats.org/officeDocument/2006/relationships/theme" Target="../theme/theme2.xml"/><Relationship Id="rId1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9.xml"/><Relationship Id="rId5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2.xml"/><Relationship Id="rId8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0" y="122610"/>
            <a:ext cx="6654847" cy="477805"/>
          </a:xfrm>
          <a:prstGeom prst="rect">
            <a:avLst/>
          </a:prstGeom>
          <a:noFill/>
        </p:spPr>
        <p:txBody>
          <a:bodyPr vert="horz" wrap="square" lIns="91440" tIns="72000" rIns="91440" bIns="72000" rtlCol="0" anchor="ctr">
            <a:sp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599872" y="1215151"/>
            <a:ext cx="10984193" cy="5250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11452209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  <p:sldLayoutId id="2147483701" r:id="rId13"/>
    <p:sldLayoutId id="2147483702" r:id="rId14"/>
    <p:sldLayoutId id="2147483703" r:id="rId15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2400" b="1" kern="1200" spc="300">
          <a:solidFill>
            <a:schemeClr val="bg1"/>
          </a:solidFill>
          <a:latin typeface="Microsoft YaHei" charset="-122"/>
          <a:ea typeface="Microsoft YaHei" charset="-122"/>
          <a:cs typeface="Microsoft YaHei" charset="-122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Wingdings" charset="2"/>
        <a:buChar char="l"/>
        <a:defRPr sz="2000" b="1" kern="1200" spc="300">
          <a:solidFill>
            <a:srgbClr val="FE5A1D"/>
          </a:solidFill>
          <a:latin typeface="Microsoft YaHei" charset="-122"/>
          <a:ea typeface="Microsoft YaHei" charset="-122"/>
          <a:cs typeface="Microsoft YaHei" charset="-122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Wingdings" charset="2"/>
        <a:buChar char="Ø"/>
        <a:defRPr sz="2000" b="1" kern="1200" spc="300">
          <a:solidFill>
            <a:schemeClr val="tx1"/>
          </a:solidFill>
          <a:latin typeface="Microsoft YaHei" charset="-122"/>
          <a:ea typeface="Microsoft YaHei" charset="-122"/>
          <a:cs typeface="Microsoft YaHei" charset="-122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/>
        <a:buChar char="•"/>
        <a:defRPr sz="1800" kern="1200" spc="300">
          <a:solidFill>
            <a:schemeClr val="tx1"/>
          </a:solidFill>
          <a:latin typeface="Microsoft YaHei" charset="-122"/>
          <a:ea typeface="Microsoft YaHei" charset="-122"/>
          <a:cs typeface="Microsoft YaHei" charset="-122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/>
        <a:buChar char="•"/>
        <a:defRPr sz="1800" kern="1200" spc="300">
          <a:solidFill>
            <a:schemeClr val="tx1"/>
          </a:solidFill>
          <a:latin typeface="Microsoft YaHei" charset="-122"/>
          <a:ea typeface="Microsoft YaHei" charset="-122"/>
          <a:cs typeface="Microsoft YaHei" charset="-122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/>
        <a:buChar char="•"/>
        <a:defRPr sz="1800" kern="1200" spc="300">
          <a:solidFill>
            <a:schemeClr val="tx1"/>
          </a:solidFill>
          <a:latin typeface="Microsoft YaHei" charset="-122"/>
          <a:ea typeface="Microsoft YaHei" charset="-122"/>
          <a:cs typeface="Microsoft YaHei" charset="-122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0" y="122610"/>
            <a:ext cx="6654847" cy="477805"/>
          </a:xfrm>
          <a:prstGeom prst="rect">
            <a:avLst/>
          </a:prstGeom>
          <a:noFill/>
        </p:spPr>
        <p:txBody>
          <a:bodyPr vert="horz" wrap="square" lIns="91440" tIns="72000" rIns="91440" bIns="72000" rtlCol="0" anchor="ctr">
            <a:sp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599872" y="1215151"/>
            <a:ext cx="10984193" cy="5250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6938418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  <p:sldLayoutId id="2147483708" r:id="rId4"/>
    <p:sldLayoutId id="2147483709" r:id="rId5"/>
    <p:sldLayoutId id="2147483710" r:id="rId6"/>
    <p:sldLayoutId id="2147483711" r:id="rId7"/>
    <p:sldLayoutId id="2147483712" r:id="rId8"/>
    <p:sldLayoutId id="2147483713" r:id="rId9"/>
    <p:sldLayoutId id="2147483714" r:id="rId10"/>
    <p:sldLayoutId id="2147483715" r:id="rId11"/>
    <p:sldLayoutId id="2147483716" r:id="rId12"/>
    <p:sldLayoutId id="2147483717" r:id="rId13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2400" b="1" kern="1200" spc="300">
          <a:solidFill>
            <a:schemeClr val="bg1"/>
          </a:solidFill>
          <a:latin typeface="Microsoft YaHei" charset="-122"/>
          <a:ea typeface="Microsoft YaHei" charset="-122"/>
          <a:cs typeface="Microsoft YaHei" charset="-122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Wingdings" charset="2"/>
        <a:buChar char="l"/>
        <a:defRPr sz="2000" b="1" kern="1200" spc="300">
          <a:solidFill>
            <a:srgbClr val="FE5A1D"/>
          </a:solidFill>
          <a:latin typeface="Microsoft YaHei" charset="-122"/>
          <a:ea typeface="Microsoft YaHei" charset="-122"/>
          <a:cs typeface="Microsoft YaHei" charset="-122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Wingdings" charset="2"/>
        <a:buChar char="Ø"/>
        <a:defRPr sz="2000" b="1" kern="1200" spc="300">
          <a:solidFill>
            <a:schemeClr val="tx1"/>
          </a:solidFill>
          <a:latin typeface="Microsoft YaHei" charset="-122"/>
          <a:ea typeface="Microsoft YaHei" charset="-122"/>
          <a:cs typeface="Microsoft YaHei" charset="-122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/>
        <a:buChar char="•"/>
        <a:defRPr sz="1800" kern="1200" spc="300">
          <a:solidFill>
            <a:schemeClr val="tx1"/>
          </a:solidFill>
          <a:latin typeface="Microsoft YaHei" charset="-122"/>
          <a:ea typeface="Microsoft YaHei" charset="-122"/>
          <a:cs typeface="Microsoft YaHei" charset="-122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/>
        <a:buChar char="•"/>
        <a:defRPr sz="1800" kern="1200" spc="300">
          <a:solidFill>
            <a:schemeClr val="tx1"/>
          </a:solidFill>
          <a:latin typeface="Microsoft YaHei" charset="-122"/>
          <a:ea typeface="Microsoft YaHei" charset="-122"/>
          <a:cs typeface="Microsoft YaHei" charset="-122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/>
        <a:buChar char="•"/>
        <a:defRPr sz="1800" kern="1200" spc="300">
          <a:solidFill>
            <a:schemeClr val="tx1"/>
          </a:solidFill>
          <a:latin typeface="Microsoft YaHei" charset="-122"/>
          <a:ea typeface="Microsoft YaHei" charset="-122"/>
          <a:cs typeface="Microsoft YaHei" charset="-122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8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4" Type="http://schemas.microsoft.com/office/2007/relationships/hdphoto" Target="../media/hdphoto1.wdp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1.bmp"/><Relationship Id="rId3" Type="http://schemas.openxmlformats.org/officeDocument/2006/relationships/image" Target="../media/image32.bmp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3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4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5.gi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6.gi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7.gi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8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9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0.gi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1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4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5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9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7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9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50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51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8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52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53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54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55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56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57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58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970216"/>
            <a:ext cx="9144000" cy="893303"/>
          </a:xfrm>
        </p:spPr>
        <p:txBody>
          <a:bodyPr/>
          <a:lstStyle/>
          <a:p>
            <a:r>
              <a:rPr kumimoji="1" lang="zh-CN" altLang="en-US" spc="600"/>
              <a:t>深度神经网络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-1" y="3543045"/>
            <a:ext cx="12388645" cy="896220"/>
          </a:xfrm>
          <a:ln>
            <a:solidFill>
              <a:schemeClr val="bg1"/>
            </a:solidFill>
          </a:ln>
        </p:spPr>
        <p:txBody>
          <a:bodyPr/>
          <a:lstStyle/>
          <a:p>
            <a:r>
              <a:rPr kumimoji="1" lang="zh-CN" altLang="en-US">
                <a:solidFill>
                  <a:srgbClr val="FF7230"/>
                </a:solidFill>
              </a:rPr>
              <a:t>卷积神经网络的基本概念与结构</a:t>
            </a:r>
          </a:p>
        </p:txBody>
      </p:sp>
    </p:spTree>
    <p:extLst>
      <p:ext uri="{BB962C8B-B14F-4D97-AF65-F5344CB8AC3E}">
        <p14:creationId xmlns:p14="http://schemas.microsoft.com/office/powerpoint/2010/main" val="554638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9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/>
              <a:t>一维卷积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/>
              <a:t>2</a:t>
            </a:r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73518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9406" y="1810824"/>
            <a:ext cx="5993864" cy="4704532"/>
          </a:xfrm>
          <a:prstGeom prst="rect">
            <a:avLst/>
          </a:prstGeom>
        </p:spPr>
      </p:pic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-311498" y="0"/>
            <a:ext cx="2458350" cy="477805"/>
          </a:xfrm>
        </p:spPr>
        <p:txBody>
          <a:bodyPr/>
          <a:lstStyle/>
          <a:p>
            <a:r>
              <a:rPr kumimoji="1" lang="zh-CN" altLang="en-US"/>
              <a:t>卷积运算</a:t>
            </a:r>
          </a:p>
        </p:txBody>
      </p:sp>
      <p:sp>
        <p:nvSpPr>
          <p:cNvPr id="9" name="矩形 8"/>
          <p:cNvSpPr/>
          <p:nvPr/>
        </p:nvSpPr>
        <p:spPr>
          <a:xfrm>
            <a:off x="747891" y="2242074"/>
            <a:ext cx="2302601" cy="4130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i="1">
                <a:solidFill>
                  <a:srgbClr val="4F4F4F"/>
                </a:solidFill>
                <a:latin typeface="Microsoft YaHei" charset="-122"/>
                <a:ea typeface="Microsoft YaHei" charset="-122"/>
                <a:cs typeface="Microsoft YaHei" charset="-122"/>
              </a:rPr>
              <a:t>有两个离散信号</a:t>
            </a:r>
            <a:endParaRPr lang="zh-CN" altLang="en-US" sz="2000" i="1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105972" y="3458872"/>
            <a:ext cx="154721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altLang="zh-CN" sz="2000" b="0" i="0">
                <a:solidFill>
                  <a:schemeClr val="accent2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</a:rPr>
              <a:t>H= [1,2,1] </a:t>
            </a:r>
            <a:r>
              <a:rPr lang="zh-CN" altLang="pt-BR" sz="2000" b="0" i="0">
                <a:solidFill>
                  <a:schemeClr val="accent6">
                    <a:lumMod val="75000"/>
                  </a:schemeClr>
                </a:solidFill>
                <a:effectLst/>
                <a:latin typeface="Microsoft YaHei" charset="-122"/>
                <a:ea typeface="Microsoft YaHei" charset="-122"/>
                <a:cs typeface="Microsoft YaHei" charset="-122"/>
              </a:rPr>
              <a:t> </a:t>
            </a:r>
            <a:endParaRPr lang="zh-CN" altLang="en-US" sz="2000">
              <a:solidFill>
                <a:schemeClr val="accent6">
                  <a:lumMod val="75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085820" y="2862213"/>
            <a:ext cx="215315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altLang="zh-CN" sz="2000" b="0" i="0">
                <a:solidFill>
                  <a:srgbClr val="68A3B7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</a:rPr>
              <a:t>X = [1,2,3,0,1,0] </a:t>
            </a:r>
            <a:endParaRPr lang="zh-CN" altLang="en-US" sz="2000">
              <a:solidFill>
                <a:srgbClr val="68A3B7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188252" y="4825062"/>
            <a:ext cx="123783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mr-IN" altLang="zh-CN" sz="2000" b="0" i="0">
                <a:solidFill>
                  <a:schemeClr val="accent6">
                    <a:lumMod val="75000"/>
                  </a:schemeClr>
                </a:solidFill>
                <a:effectLst/>
                <a:latin typeface="Microsoft YaHei" charset="-122"/>
                <a:ea typeface="Microsoft YaHei" charset="-122"/>
                <a:cs typeface="Microsoft YaHei" charset="-122"/>
              </a:rPr>
              <a:t>Y=X * H </a:t>
            </a:r>
            <a:endParaRPr lang="zh-CN" altLang="en-US" sz="2000">
              <a:solidFill>
                <a:schemeClr val="accent6">
                  <a:lumMod val="75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747891" y="4217844"/>
            <a:ext cx="2302601" cy="4130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i="1">
                <a:solidFill>
                  <a:srgbClr val="4F4F4F"/>
                </a:solidFill>
                <a:latin typeface="Microsoft YaHei" charset="-122"/>
                <a:ea typeface="Microsoft YaHei" charset="-122"/>
                <a:cs typeface="Microsoft YaHei" charset="-122"/>
              </a:rPr>
              <a:t>卷积运算</a:t>
            </a:r>
            <a:endParaRPr lang="zh-CN" altLang="en-US" sz="2000" i="1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737383" y="613400"/>
            <a:ext cx="9529170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200" b="1" i="0">
                <a:solidFill>
                  <a:srgbClr val="FF7230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</a:rPr>
              <a:t>卷积运算的物理意义：</a:t>
            </a:r>
            <a:endParaRPr lang="en-US" altLang="zh-CN" sz="2200" b="1" i="0">
              <a:solidFill>
                <a:srgbClr val="FF7230"/>
              </a:solidFill>
              <a:effectLst/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>
                <a:solidFill>
                  <a:srgbClr val="4F4F4F"/>
                </a:solidFill>
                <a:latin typeface="Microsoft YaHei" charset="-122"/>
                <a:ea typeface="Microsoft YaHei" charset="-122"/>
                <a:cs typeface="Microsoft YaHei" charset="-122"/>
              </a:rPr>
              <a:t>       </a:t>
            </a:r>
            <a:r>
              <a:rPr lang="zh-CN" altLang="en-US" sz="2000" b="0" i="0">
                <a:solidFill>
                  <a:srgbClr val="FF7230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</a:rPr>
              <a:t>一个函数（如：单位响应）在另一个函数（如：输入信号）上的加权叠加</a:t>
            </a:r>
            <a:endParaRPr lang="zh-CN" altLang="en-US" sz="2000">
              <a:solidFill>
                <a:srgbClr val="FF723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7132937" y="4116582"/>
            <a:ext cx="642420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zh-CN" sz="1600" i="1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valid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7692685" y="4127967"/>
            <a:ext cx="702436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zh-CN" sz="1600" i="1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same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8308234" y="4127967"/>
            <a:ext cx="490840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zh-CN" sz="1600" i="1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full</a:t>
            </a:r>
          </a:p>
        </p:txBody>
      </p:sp>
    </p:spTree>
    <p:extLst>
      <p:ext uri="{BB962C8B-B14F-4D97-AF65-F5344CB8AC3E}">
        <p14:creationId xmlns:p14="http://schemas.microsoft.com/office/powerpoint/2010/main" val="1137642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-311498" y="0"/>
            <a:ext cx="2458350" cy="477805"/>
          </a:xfrm>
        </p:spPr>
        <p:txBody>
          <a:bodyPr/>
          <a:lstStyle/>
          <a:p>
            <a:r>
              <a:rPr kumimoji="1" lang="zh-CN" altLang="en-US"/>
              <a:t>卷积运算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1067581" y="726730"/>
            <a:ext cx="923523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zh-CN" sz="2400" b="1" i="1">
                <a:solidFill>
                  <a:srgbClr val="FF72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valid</a:t>
            </a:r>
          </a:p>
        </p:txBody>
      </p:sp>
      <p:grpSp>
        <p:nvGrpSpPr>
          <p:cNvPr id="3" name="组 2"/>
          <p:cNvGrpSpPr/>
          <p:nvPr/>
        </p:nvGrpSpPr>
        <p:grpSpPr>
          <a:xfrm>
            <a:off x="230087" y="3557827"/>
            <a:ext cx="4634875" cy="2144042"/>
            <a:chOff x="4263318" y="1286553"/>
            <a:chExt cx="4634875" cy="2144042"/>
          </a:xfrm>
        </p:grpSpPr>
        <p:pic>
          <p:nvPicPr>
            <p:cNvPr id="22" name="图片 21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7003" r="22674" b="27425"/>
            <a:stretch/>
          </p:blipFill>
          <p:spPr>
            <a:xfrm>
              <a:off x="4263318" y="1286553"/>
              <a:ext cx="4634875" cy="2144042"/>
            </a:xfrm>
            <a:prstGeom prst="rect">
              <a:avLst/>
            </a:prstGeom>
          </p:spPr>
        </p:pic>
        <p:sp>
          <p:nvSpPr>
            <p:cNvPr id="13" name="文本框 12"/>
            <p:cNvSpPr txBox="1"/>
            <p:nvPr/>
          </p:nvSpPr>
          <p:spPr>
            <a:xfrm>
              <a:off x="8135515" y="2347407"/>
              <a:ext cx="642420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kumimoji="1" lang="en-US" altLang="zh-CN" sz="1600" i="1">
                  <a:solidFill>
                    <a:srgbClr val="FF0000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valid</a:t>
              </a:r>
            </a:p>
          </p:txBody>
        </p:sp>
      </p:grpSp>
      <p:sp>
        <p:nvSpPr>
          <p:cNvPr id="2" name="矩形 1"/>
          <p:cNvSpPr/>
          <p:nvPr/>
        </p:nvSpPr>
        <p:spPr>
          <a:xfrm>
            <a:off x="1755648" y="1434752"/>
            <a:ext cx="377539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0" i="0">
                <a:solidFill>
                  <a:srgbClr val="333333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</a:rPr>
              <a:t>自始至终卷积核都在“信号内”</a:t>
            </a:r>
            <a:endParaRPr lang="zh-CN" altLang="en-US" sz="200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755648" y="2081219"/>
            <a:ext cx="557075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0" i="0">
                <a:solidFill>
                  <a:srgbClr val="333333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</a:rPr>
              <a:t>最后得到的结果的长度会小于待卷积信号的长度</a:t>
            </a:r>
            <a:endParaRPr lang="zh-CN" altLang="en-US" sz="200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6" name="右大括号 5"/>
          <p:cNvSpPr/>
          <p:nvPr/>
        </p:nvSpPr>
        <p:spPr>
          <a:xfrm rot="5400000">
            <a:off x="2217781" y="5154534"/>
            <a:ext cx="214017" cy="1586983"/>
          </a:xfrm>
          <a:prstGeom prst="rightBrac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315720" y="6194182"/>
            <a:ext cx="27158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>
                <a:solidFill>
                  <a:srgbClr val="0070C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待卷积信号长度：</a:t>
            </a:r>
            <a:r>
              <a:rPr kumimoji="1" lang="en-US" altLang="zh-CN" sz="2000">
                <a:solidFill>
                  <a:srgbClr val="0070C0"/>
                </a:solidFill>
                <a:latin typeface="Microsoft YaHei" charset="-122"/>
                <a:ea typeface="Microsoft YaHei" charset="-122"/>
                <a:cs typeface="Microsoft YaHei" charset="-122"/>
              </a:rPr>
              <a:t>n(6)</a:t>
            </a:r>
            <a:endParaRPr kumimoji="1" lang="zh-CN" altLang="en-US" sz="2000">
              <a:solidFill>
                <a:srgbClr val="0070C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9" name="右大括号 18"/>
          <p:cNvSpPr/>
          <p:nvPr/>
        </p:nvSpPr>
        <p:spPr>
          <a:xfrm rot="5400000" flipH="1">
            <a:off x="1773564" y="2937028"/>
            <a:ext cx="290718" cy="811731"/>
          </a:xfrm>
          <a:prstGeom prst="rightBrac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文本框 23"/>
          <p:cNvSpPr txBox="1"/>
          <p:nvPr/>
        </p:nvSpPr>
        <p:spPr>
          <a:xfrm>
            <a:off x="1075249" y="2791809"/>
            <a:ext cx="22846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>
                <a:solidFill>
                  <a:srgbClr val="0070C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卷积核长度：</a:t>
            </a:r>
            <a:r>
              <a:rPr kumimoji="1" lang="en-US" altLang="zh-CN" sz="2000">
                <a:solidFill>
                  <a:srgbClr val="0070C0"/>
                </a:solidFill>
                <a:latin typeface="Microsoft YaHei" charset="-122"/>
                <a:ea typeface="Microsoft YaHei" charset="-122"/>
                <a:cs typeface="Microsoft YaHei" charset="-122"/>
              </a:rPr>
              <a:t>m(3)</a:t>
            </a:r>
            <a:endParaRPr kumimoji="1" lang="zh-CN" altLang="en-US" sz="2000">
              <a:solidFill>
                <a:srgbClr val="0070C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5" name="右大括号 24"/>
          <p:cNvSpPr/>
          <p:nvPr/>
        </p:nvSpPr>
        <p:spPr>
          <a:xfrm rot="10800000" flipH="1">
            <a:off x="4951967" y="3866751"/>
            <a:ext cx="352924" cy="1835117"/>
          </a:xfrm>
          <a:prstGeom prst="rightBrac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" name="文本框 25"/>
          <p:cNvSpPr txBox="1"/>
          <p:nvPr/>
        </p:nvSpPr>
        <p:spPr>
          <a:xfrm>
            <a:off x="5531041" y="4584255"/>
            <a:ext cx="242887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>
                <a:solidFill>
                  <a:srgbClr val="0070C0"/>
                </a:solidFill>
                <a:latin typeface="Microsoft YaHei" charset="-122"/>
                <a:ea typeface="Microsoft YaHei" charset="-122"/>
                <a:cs typeface="Microsoft YaHei" charset="-122"/>
              </a:rPr>
              <a:t>结果长度：</a:t>
            </a:r>
            <a:r>
              <a:rPr kumimoji="1" lang="en-US" altLang="zh-CN" sz="2000">
                <a:solidFill>
                  <a:srgbClr val="0070C0"/>
                </a:solidFill>
                <a:latin typeface="Microsoft YaHei" charset="-122"/>
                <a:ea typeface="Microsoft YaHei" charset="-122"/>
                <a:cs typeface="Microsoft YaHei" charset="-122"/>
              </a:rPr>
              <a:t>n-m+1</a:t>
            </a:r>
          </a:p>
          <a:p>
            <a:r>
              <a:rPr kumimoji="1" lang="en-US" altLang="zh-CN" sz="2000">
                <a:solidFill>
                  <a:srgbClr val="0070C0"/>
                </a:solidFill>
                <a:latin typeface="Microsoft YaHei" charset="-122"/>
                <a:ea typeface="Microsoft YaHei" charset="-122"/>
                <a:cs typeface="Microsoft YaHei" charset="-122"/>
              </a:rPr>
              <a:t>	     =6-3+1</a:t>
            </a:r>
          </a:p>
          <a:p>
            <a:r>
              <a:rPr kumimoji="1" lang="en-US" altLang="zh-CN" sz="2000">
                <a:solidFill>
                  <a:srgbClr val="0070C0"/>
                </a:solidFill>
                <a:latin typeface="Microsoft YaHei" charset="-122"/>
                <a:ea typeface="Microsoft YaHei" charset="-122"/>
                <a:cs typeface="Microsoft YaHei" charset="-122"/>
              </a:rPr>
              <a:t>	     =4</a:t>
            </a:r>
            <a:endParaRPr kumimoji="1" lang="zh-CN" altLang="en-US" sz="2000">
              <a:solidFill>
                <a:srgbClr val="0070C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44086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19" grpId="0" animBg="1"/>
      <p:bldP spid="24" grpId="0"/>
      <p:bldP spid="25" grpId="0" animBg="1"/>
      <p:bldP spid="2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-311498" y="0"/>
            <a:ext cx="2458350" cy="477805"/>
          </a:xfrm>
        </p:spPr>
        <p:txBody>
          <a:bodyPr/>
          <a:lstStyle/>
          <a:p>
            <a:r>
              <a:rPr kumimoji="1" lang="zh-CN" altLang="en-US"/>
              <a:t>卷积运算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992075" y="561332"/>
            <a:ext cx="99738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zh-CN" sz="2400" b="1" i="1">
                <a:solidFill>
                  <a:srgbClr val="FF72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same</a:t>
            </a:r>
          </a:p>
        </p:txBody>
      </p:sp>
      <p:grpSp>
        <p:nvGrpSpPr>
          <p:cNvPr id="3" name="组 2"/>
          <p:cNvGrpSpPr/>
          <p:nvPr/>
        </p:nvGrpSpPr>
        <p:grpSpPr>
          <a:xfrm>
            <a:off x="992075" y="3213815"/>
            <a:ext cx="5074804" cy="2705928"/>
            <a:chOff x="4263318" y="730343"/>
            <a:chExt cx="5074804" cy="3192564"/>
          </a:xfrm>
        </p:grpSpPr>
        <p:pic>
          <p:nvPicPr>
            <p:cNvPr id="22" name="图片 21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181" r="15335" b="16961"/>
            <a:stretch/>
          </p:blipFill>
          <p:spPr>
            <a:xfrm>
              <a:off x="4263318" y="730343"/>
              <a:ext cx="5074804" cy="3192564"/>
            </a:xfrm>
            <a:prstGeom prst="rect">
              <a:avLst/>
            </a:prstGeom>
          </p:spPr>
        </p:pic>
        <p:sp>
          <p:nvSpPr>
            <p:cNvPr id="13" name="文本框 12"/>
            <p:cNvSpPr txBox="1"/>
            <p:nvPr/>
          </p:nvSpPr>
          <p:spPr>
            <a:xfrm>
              <a:off x="8604396" y="2139147"/>
              <a:ext cx="702436" cy="39944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kumimoji="1" lang="en-US" altLang="zh-CN" sz="1600" i="1">
                  <a:solidFill>
                    <a:srgbClr val="FF0000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same</a:t>
              </a:r>
            </a:p>
          </p:txBody>
        </p:sp>
      </p:grpSp>
      <p:sp>
        <p:nvSpPr>
          <p:cNvPr id="2" name="矩形 1"/>
          <p:cNvSpPr/>
          <p:nvPr/>
        </p:nvSpPr>
        <p:spPr>
          <a:xfrm>
            <a:off x="1812927" y="1177031"/>
            <a:ext cx="813556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0" i="0">
                <a:solidFill>
                  <a:srgbClr val="333333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</a:rPr>
              <a:t>卷积核的中心刚好是从待卷积信号的第一个元素“划”到最后一个元素</a:t>
            </a:r>
            <a:endParaRPr lang="zh-CN" altLang="en-US" sz="200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816390" y="1841720"/>
            <a:ext cx="454483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0" i="0">
                <a:solidFill>
                  <a:srgbClr val="333333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</a:rPr>
              <a:t>卷积结果的长度和待卷积信号长度一样</a:t>
            </a:r>
            <a:endParaRPr lang="zh-CN" altLang="en-US" sz="200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184136" y="6246708"/>
            <a:ext cx="1809341" cy="400110"/>
          </a:xfrm>
          <a:prstGeom prst="borderCallout1">
            <a:avLst>
              <a:gd name="adj1" fmla="val 8814"/>
              <a:gd name="adj2" fmla="val 43303"/>
              <a:gd name="adj3" fmla="val -66355"/>
              <a:gd name="adj4" fmla="val 48460"/>
            </a:avLst>
          </a:prstGeom>
          <a:noFill/>
          <a:ln>
            <a:solidFill>
              <a:srgbClr val="0052EA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zh-CN" sz="2000">
                <a:solidFill>
                  <a:srgbClr val="0070C0"/>
                </a:solidFill>
                <a:latin typeface="Microsoft YaHei" charset="-122"/>
                <a:ea typeface="Microsoft YaHei" charset="-122"/>
                <a:cs typeface="Microsoft YaHei" charset="-122"/>
              </a:rPr>
              <a:t>zero padding</a:t>
            </a:r>
            <a:endParaRPr kumimoji="1" lang="zh-CN" altLang="en-US" sz="2000">
              <a:solidFill>
                <a:srgbClr val="0070C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5" name="右大括号 24"/>
          <p:cNvSpPr/>
          <p:nvPr/>
        </p:nvSpPr>
        <p:spPr>
          <a:xfrm rot="10800000" flipH="1">
            <a:off x="5830784" y="3213813"/>
            <a:ext cx="352924" cy="2705929"/>
          </a:xfrm>
          <a:prstGeom prst="rightBrac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" name="文本框 25"/>
          <p:cNvSpPr txBox="1"/>
          <p:nvPr/>
        </p:nvSpPr>
        <p:spPr>
          <a:xfrm>
            <a:off x="6183708" y="4404685"/>
            <a:ext cx="19672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>
                <a:solidFill>
                  <a:srgbClr val="0070C0"/>
                </a:solidFill>
                <a:latin typeface="Microsoft YaHei" charset="-122"/>
                <a:ea typeface="Microsoft YaHei" charset="-122"/>
                <a:cs typeface="Microsoft YaHei" charset="-122"/>
              </a:rPr>
              <a:t>结果长度：</a:t>
            </a:r>
            <a:r>
              <a:rPr kumimoji="1" lang="en-US" altLang="zh-CN" sz="2000">
                <a:solidFill>
                  <a:srgbClr val="0070C0"/>
                </a:solidFill>
                <a:latin typeface="Microsoft YaHei" charset="-122"/>
                <a:ea typeface="Microsoft YaHei" charset="-122"/>
                <a:cs typeface="Microsoft YaHei" charset="-122"/>
              </a:rPr>
              <a:t>n=6</a:t>
            </a:r>
            <a:endParaRPr kumimoji="1" lang="zh-CN" altLang="en-US" sz="2000">
              <a:solidFill>
                <a:srgbClr val="0070C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725347" y="2719076"/>
            <a:ext cx="1809341" cy="400110"/>
          </a:xfrm>
          <a:prstGeom prst="borderCallout1">
            <a:avLst>
              <a:gd name="adj1" fmla="val 98242"/>
              <a:gd name="adj2" fmla="val 49895"/>
              <a:gd name="adj3" fmla="val 187023"/>
              <a:gd name="adj4" fmla="val 63841"/>
            </a:avLst>
          </a:prstGeom>
          <a:noFill/>
          <a:ln>
            <a:solidFill>
              <a:srgbClr val="0052EA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zh-CN" sz="2000">
                <a:solidFill>
                  <a:srgbClr val="0070C0"/>
                </a:solidFill>
                <a:latin typeface="Microsoft YaHei" charset="-122"/>
                <a:ea typeface="Microsoft YaHei" charset="-122"/>
                <a:cs typeface="Microsoft YaHei" charset="-122"/>
              </a:rPr>
              <a:t>zero padding</a:t>
            </a:r>
            <a:endParaRPr kumimoji="1" lang="zh-CN" altLang="en-US" sz="2000">
              <a:solidFill>
                <a:srgbClr val="0070C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17298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5" grpId="0" animBg="1"/>
      <p:bldP spid="26" grpId="0"/>
      <p:bldP spid="1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-311498" y="0"/>
            <a:ext cx="2458350" cy="477805"/>
          </a:xfrm>
        </p:spPr>
        <p:txBody>
          <a:bodyPr/>
          <a:lstStyle/>
          <a:p>
            <a:r>
              <a:rPr kumimoji="1" lang="zh-CN" altLang="en-US"/>
              <a:t>卷积运算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992075" y="561332"/>
            <a:ext cx="691215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zh-CN" sz="2400" b="1" i="1">
                <a:solidFill>
                  <a:srgbClr val="FF72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full</a:t>
            </a:r>
          </a:p>
        </p:txBody>
      </p:sp>
      <p:grpSp>
        <p:nvGrpSpPr>
          <p:cNvPr id="3" name="组 2"/>
          <p:cNvGrpSpPr/>
          <p:nvPr/>
        </p:nvGrpSpPr>
        <p:grpSpPr>
          <a:xfrm>
            <a:off x="1812927" y="2506409"/>
            <a:ext cx="5826168" cy="3927742"/>
            <a:chOff x="4263318" y="146630"/>
            <a:chExt cx="5826168" cy="4634110"/>
          </a:xfrm>
        </p:grpSpPr>
        <p:pic>
          <p:nvPicPr>
            <p:cNvPr id="22" name="图片 21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775" r="2800" b="-1272"/>
            <a:stretch/>
          </p:blipFill>
          <p:spPr>
            <a:xfrm>
              <a:off x="4263318" y="146630"/>
              <a:ext cx="5826168" cy="4634110"/>
            </a:xfrm>
            <a:prstGeom prst="rect">
              <a:avLst/>
            </a:prstGeom>
          </p:spPr>
        </p:pic>
        <p:sp>
          <p:nvSpPr>
            <p:cNvPr id="13" name="文本框 12"/>
            <p:cNvSpPr txBox="1"/>
            <p:nvPr/>
          </p:nvSpPr>
          <p:spPr>
            <a:xfrm>
              <a:off x="9058013" y="2225162"/>
              <a:ext cx="490840" cy="39944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kumimoji="1" lang="en-US" altLang="zh-CN" sz="1600" i="1">
                  <a:solidFill>
                    <a:srgbClr val="FF0000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full</a:t>
              </a:r>
            </a:p>
          </p:txBody>
        </p:sp>
      </p:grpSp>
      <p:sp>
        <p:nvSpPr>
          <p:cNvPr id="2" name="矩形 1"/>
          <p:cNvSpPr/>
          <p:nvPr/>
        </p:nvSpPr>
        <p:spPr>
          <a:xfrm>
            <a:off x="1812927" y="1177031"/>
            <a:ext cx="950907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0" i="0">
                <a:solidFill>
                  <a:srgbClr val="333333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</a:rPr>
              <a:t>从卷积核的</a:t>
            </a:r>
            <a:r>
              <a:rPr lang="zh-CN" altLang="en-US" sz="2000">
                <a:solidFill>
                  <a:srgbClr val="333333"/>
                </a:solidFill>
                <a:latin typeface="Microsoft YaHei" charset="-122"/>
                <a:ea typeface="Microsoft YaHei" charset="-122"/>
                <a:cs typeface="Microsoft YaHei" charset="-122"/>
              </a:rPr>
              <a:t>最后一个元素开始</a:t>
            </a:r>
            <a:r>
              <a:rPr lang="zh-CN" altLang="en-US" sz="2000" b="0" i="0">
                <a:solidFill>
                  <a:srgbClr val="333333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</a:rPr>
              <a:t>，直到第一个元素到与待卷积信号第一个元素对齐</a:t>
            </a:r>
            <a:endParaRPr lang="zh-CN" altLang="en-US" sz="200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816390" y="1841720"/>
            <a:ext cx="308770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0" i="0">
                <a:solidFill>
                  <a:srgbClr val="333333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</a:rPr>
              <a:t>卷积结果的长度</a:t>
            </a:r>
            <a:r>
              <a:rPr lang="zh-CN" altLang="en-US" sz="2000">
                <a:latin typeface="Microsoft YaHei" charset="-122"/>
                <a:ea typeface="Microsoft YaHei" charset="-122"/>
                <a:cs typeface="Microsoft YaHei" charset="-122"/>
              </a:rPr>
              <a:t>是</a:t>
            </a:r>
            <a:r>
              <a:rPr lang="en-US" altLang="zh-CN" sz="2000">
                <a:latin typeface="Microsoft YaHei" charset="-122"/>
                <a:ea typeface="Microsoft YaHei" charset="-122"/>
                <a:cs typeface="Microsoft YaHei" charset="-122"/>
              </a:rPr>
              <a:t>n+m-1</a:t>
            </a:r>
            <a:endParaRPr lang="zh-CN" altLang="en-US" sz="200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197904" y="6367485"/>
            <a:ext cx="1809341" cy="400110"/>
          </a:xfrm>
          <a:prstGeom prst="borderCallout1">
            <a:avLst>
              <a:gd name="adj1" fmla="val 8814"/>
              <a:gd name="adj2" fmla="val 43303"/>
              <a:gd name="adj3" fmla="val -66355"/>
              <a:gd name="adj4" fmla="val 48460"/>
            </a:avLst>
          </a:prstGeom>
          <a:noFill/>
          <a:ln>
            <a:solidFill>
              <a:srgbClr val="0052EA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zh-CN" sz="2000">
                <a:solidFill>
                  <a:srgbClr val="0070C0"/>
                </a:solidFill>
                <a:latin typeface="Microsoft YaHei" charset="-122"/>
                <a:ea typeface="Microsoft YaHei" charset="-122"/>
                <a:cs typeface="Microsoft YaHei" charset="-122"/>
              </a:rPr>
              <a:t>zero padding</a:t>
            </a:r>
            <a:endParaRPr kumimoji="1" lang="zh-CN" altLang="en-US" sz="2000">
              <a:solidFill>
                <a:srgbClr val="0070C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445924" y="2590803"/>
            <a:ext cx="1809341" cy="400110"/>
          </a:xfrm>
          <a:prstGeom prst="borderCallout1">
            <a:avLst>
              <a:gd name="adj1" fmla="val 58496"/>
              <a:gd name="adj2" fmla="val 101531"/>
              <a:gd name="adj3" fmla="val 67786"/>
              <a:gd name="adj4" fmla="val 114379"/>
            </a:avLst>
          </a:prstGeom>
          <a:noFill/>
          <a:ln>
            <a:solidFill>
              <a:srgbClr val="0052EA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zh-CN" sz="2000">
                <a:solidFill>
                  <a:srgbClr val="0070C0"/>
                </a:solidFill>
                <a:latin typeface="Microsoft YaHei" charset="-122"/>
                <a:ea typeface="Microsoft YaHei" charset="-122"/>
                <a:cs typeface="Microsoft YaHei" charset="-122"/>
              </a:rPr>
              <a:t>zero padding</a:t>
            </a:r>
            <a:endParaRPr kumimoji="1" lang="zh-CN" altLang="en-US" sz="2000">
              <a:solidFill>
                <a:srgbClr val="0070C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47502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-311498" y="0"/>
            <a:ext cx="2458350" cy="477805"/>
          </a:xfrm>
        </p:spPr>
        <p:txBody>
          <a:bodyPr/>
          <a:lstStyle/>
          <a:p>
            <a:r>
              <a:rPr kumimoji="1" lang="zh-CN" altLang="en-US"/>
              <a:t>卷积运算</a:t>
            </a:r>
          </a:p>
        </p:txBody>
      </p:sp>
      <p:sp>
        <p:nvSpPr>
          <p:cNvPr id="18" name="矩形 17"/>
          <p:cNvSpPr/>
          <p:nvPr/>
        </p:nvSpPr>
        <p:spPr>
          <a:xfrm>
            <a:off x="623272" y="619017"/>
            <a:ext cx="8665034" cy="20774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lnSpc>
                <a:spcPct val="150000"/>
              </a:lnSpc>
            </a:pPr>
            <a:r>
              <a:rPr lang="zh-CN" altLang="en-US" sz="2200" b="1">
                <a:solidFill>
                  <a:srgbClr val="FF72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卷积定义</a:t>
            </a:r>
          </a:p>
          <a:p>
            <a:pPr latinLnBrk="1">
              <a:lnSpc>
                <a:spcPct val="150000"/>
              </a:lnSpc>
            </a:pPr>
            <a:r>
              <a:rPr lang="zh-CN" altLang="en-US" sz="2000">
                <a:latin typeface="Microsoft YaHei" charset="-122"/>
                <a:ea typeface="Microsoft YaHei" charset="-122"/>
                <a:cs typeface="Microsoft YaHei" charset="-122"/>
              </a:rPr>
              <a:t>        卷积是两个变量在某范围内相乘后求和的结果。</a:t>
            </a:r>
            <a:endParaRPr lang="zh-CN" altLang="en-US" sz="2400"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ctr" latinLnBrk="1">
              <a:lnSpc>
                <a:spcPct val="150000"/>
              </a:lnSpc>
            </a:pPr>
            <a:r>
              <a:rPr lang="en-US" altLang="zh-CN" sz="2400">
                <a:latin typeface="Microsoft YaHei" charset="-122"/>
                <a:ea typeface="Microsoft YaHei" charset="-122"/>
                <a:cs typeface="Microsoft YaHei" charset="-122"/>
              </a:rPr>
              <a:t>y(n)=∑i=−∞∞x(i)h(n−i)=x(n)∗h(n)</a:t>
            </a:r>
            <a:r>
              <a:rPr lang="zh-CN" altLang="en-US" sz="2400">
                <a:latin typeface="Microsoft YaHei" charset="-122"/>
                <a:ea typeface="Microsoft YaHei" charset="-122"/>
                <a:cs typeface="Microsoft YaHei" charset="-122"/>
              </a:rPr>
              <a:t/>
            </a:r>
            <a:br>
              <a:rPr lang="zh-CN" altLang="en-US" sz="2400">
                <a:latin typeface="Microsoft YaHei" charset="-122"/>
                <a:ea typeface="Microsoft YaHei" charset="-122"/>
                <a:cs typeface="Microsoft YaHei" charset="-122"/>
              </a:rPr>
            </a:br>
            <a:endParaRPr lang="zh-CN" altLang="en-US" sz="2000">
              <a:solidFill>
                <a:srgbClr val="FF723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272" y="2499791"/>
            <a:ext cx="9466019" cy="3741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722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9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/>
              <a:t>二维卷积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/>
              <a:t>3</a:t>
            </a:r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99032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-311498" y="0"/>
            <a:ext cx="2458350" cy="477805"/>
          </a:xfrm>
        </p:spPr>
        <p:txBody>
          <a:bodyPr/>
          <a:lstStyle/>
          <a:p>
            <a:r>
              <a:rPr kumimoji="1" lang="zh-CN" altLang="en-US"/>
              <a:t>卷积运算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731080" y="672097"/>
            <a:ext cx="1415772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zh-CN" altLang="en-US" sz="2400" b="1" i="1">
                <a:solidFill>
                  <a:srgbClr val="FF72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二维卷积</a:t>
            </a:r>
            <a:endParaRPr kumimoji="1" lang="en-US" altLang="zh-CN" sz="2400" b="1" i="1">
              <a:solidFill>
                <a:srgbClr val="FF723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195274" y="1167596"/>
            <a:ext cx="908620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0" i="0">
                <a:effectLst/>
                <a:latin typeface="Microsoft YaHei" charset="-122"/>
                <a:ea typeface="Microsoft YaHei" charset="-122"/>
                <a:cs typeface="Microsoft YaHei" charset="-122"/>
              </a:rPr>
              <a:t>图像数据是</a:t>
            </a:r>
            <a:r>
              <a:rPr lang="en-US" altLang="zh-CN" sz="2000">
                <a:latin typeface="Microsoft YaHei" charset="-122"/>
                <a:ea typeface="Microsoft YaHei" charset="-122"/>
                <a:cs typeface="Microsoft YaHei" charset="-122"/>
              </a:rPr>
              <a:t>5x5</a:t>
            </a:r>
            <a:r>
              <a:rPr lang="zh-CN" altLang="en-US" sz="2000">
                <a:latin typeface="Microsoft YaHei" charset="-122"/>
                <a:ea typeface="Microsoft YaHei" charset="-122"/>
                <a:cs typeface="Microsoft YaHei" charset="-122"/>
              </a:rPr>
              <a:t>的二维矩阵</a:t>
            </a:r>
            <a:r>
              <a:rPr lang="zh-CN" altLang="en-US" sz="2000" b="0" i="0">
                <a:effectLst/>
                <a:latin typeface="Microsoft YaHei" charset="-122"/>
                <a:ea typeface="Microsoft YaHei" charset="-122"/>
                <a:cs typeface="Microsoft YaHei" charset="-122"/>
              </a:rPr>
              <a:t>，使用一个</a:t>
            </a:r>
            <a:r>
              <a:rPr lang="en-US" altLang="zh-CN" sz="2000" b="0" i="0">
                <a:effectLst/>
                <a:latin typeface="Microsoft YaHei" charset="-122"/>
                <a:ea typeface="Microsoft YaHei" charset="-122"/>
                <a:cs typeface="Microsoft YaHei" charset="-122"/>
              </a:rPr>
              <a:t>3x3</a:t>
            </a:r>
            <a:r>
              <a:rPr lang="zh-CN" altLang="en-US" sz="2000" b="0" i="0">
                <a:effectLst/>
                <a:latin typeface="Microsoft YaHei" charset="-122"/>
                <a:ea typeface="Microsoft YaHei" charset="-122"/>
                <a:cs typeface="Microsoft YaHei" charset="-122"/>
              </a:rPr>
              <a:t>的卷积核，从左到右从上到下滑动。滑动的过程称为</a:t>
            </a:r>
            <a:r>
              <a:rPr lang="en-US" altLang="zh-CN" sz="2000" b="0" i="0">
                <a:effectLst/>
                <a:latin typeface="Microsoft YaHei" charset="-122"/>
                <a:ea typeface="Microsoft YaHei" charset="-122"/>
                <a:cs typeface="Microsoft YaHei" charset="-122"/>
              </a:rPr>
              <a:t>stride</a:t>
            </a:r>
            <a:r>
              <a:rPr lang="zh-CN" altLang="en-US" sz="2000" b="0" i="0">
                <a:effectLst/>
                <a:latin typeface="Microsoft YaHei" charset="-122"/>
                <a:ea typeface="Microsoft YaHei" charset="-122"/>
                <a:cs typeface="Microsoft YaHei" charset="-122"/>
              </a:rPr>
              <a:t>，一个卷积层有两个</a:t>
            </a:r>
            <a:r>
              <a:rPr lang="en-US" altLang="zh-CN" sz="2000" b="0" i="0">
                <a:effectLst/>
                <a:latin typeface="Microsoft YaHei" charset="-122"/>
                <a:ea typeface="Microsoft YaHei" charset="-122"/>
                <a:cs typeface="Microsoft YaHei" charset="-122"/>
              </a:rPr>
              <a:t>stride</a:t>
            </a:r>
            <a:r>
              <a:rPr lang="zh-CN" altLang="en-US" sz="2000" b="0" i="0">
                <a:effectLst/>
                <a:latin typeface="Microsoft YaHei" charset="-122"/>
                <a:ea typeface="Microsoft YaHei" charset="-122"/>
                <a:cs typeface="Microsoft YaHei" charset="-122"/>
              </a:rPr>
              <a:t>，分别从上到下，从左到右，步长一般设定为</a:t>
            </a:r>
            <a:r>
              <a:rPr lang="en-US" altLang="zh-CN" sz="2000" b="0" i="0">
                <a:effectLst/>
                <a:latin typeface="Microsoft YaHei" charset="-122"/>
                <a:ea typeface="Microsoft YaHei" charset="-122"/>
                <a:cs typeface="Microsoft YaHei" charset="-122"/>
              </a:rPr>
              <a:t>1</a:t>
            </a:r>
            <a:r>
              <a:rPr lang="zh-CN" altLang="en-US" sz="2000" b="0" i="0">
                <a:effectLst/>
                <a:latin typeface="Microsoft YaHei" charset="-122"/>
                <a:ea typeface="Microsoft YaHei" charset="-122"/>
                <a:cs typeface="Microsoft YaHei" charset="-122"/>
              </a:rPr>
              <a:t>或</a:t>
            </a:r>
            <a:r>
              <a:rPr lang="en-US" altLang="zh-CN" sz="2000" b="0" i="0">
                <a:effectLst/>
                <a:latin typeface="Microsoft YaHei" charset="-122"/>
                <a:ea typeface="Microsoft YaHei" charset="-122"/>
                <a:cs typeface="Microsoft YaHei" charset="-122"/>
              </a:rPr>
              <a:t>2</a:t>
            </a:r>
            <a:r>
              <a:rPr lang="zh-CN" altLang="en-US" sz="2000" b="0" i="0">
                <a:effectLst/>
                <a:latin typeface="Microsoft YaHei" charset="-122"/>
                <a:ea typeface="Microsoft YaHei" charset="-122"/>
                <a:cs typeface="Microsoft YaHei" charset="-122"/>
              </a:rPr>
              <a:t>。</a:t>
            </a:r>
            <a:endParaRPr lang="zh-CN" altLang="en-US" sz="200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grpSp>
        <p:nvGrpSpPr>
          <p:cNvPr id="14" name="组 13"/>
          <p:cNvGrpSpPr/>
          <p:nvPr/>
        </p:nvGrpSpPr>
        <p:grpSpPr>
          <a:xfrm>
            <a:off x="979065" y="2687381"/>
            <a:ext cx="3346255" cy="1814604"/>
            <a:chOff x="834319" y="2999674"/>
            <a:chExt cx="3346255" cy="1814604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4319" y="2999674"/>
              <a:ext cx="1776146" cy="1521273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 rotWithShape="1">
            <a:blip r:embed="rId4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74" t="5784" r="7101"/>
            <a:stretch/>
          </p:blipFill>
          <p:spPr>
            <a:xfrm>
              <a:off x="1135626" y="3117663"/>
              <a:ext cx="807952" cy="849653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19239" y="3290548"/>
              <a:ext cx="954555" cy="939523"/>
            </a:xfrm>
            <a:prstGeom prst="rect">
              <a:avLst/>
            </a:prstGeom>
          </p:spPr>
        </p:pic>
        <p:sp>
          <p:nvSpPr>
            <p:cNvPr id="10" name="文本框 9"/>
            <p:cNvSpPr txBox="1"/>
            <p:nvPr/>
          </p:nvSpPr>
          <p:spPr>
            <a:xfrm>
              <a:off x="1336553" y="4501718"/>
              <a:ext cx="100860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1400">
                  <a:latin typeface="Microsoft YaHei" charset="-122"/>
                  <a:ea typeface="Microsoft YaHei" charset="-122"/>
                  <a:cs typeface="Microsoft YaHei" charset="-122"/>
                </a:rPr>
                <a:t>第</a:t>
              </a:r>
              <a:r>
                <a:rPr kumimoji="1" lang="en-US" altLang="zh-CN" sz="1400">
                  <a:latin typeface="Microsoft YaHei" charset="-122"/>
                  <a:ea typeface="Microsoft YaHei" charset="-122"/>
                  <a:cs typeface="Microsoft YaHei" charset="-122"/>
                </a:rPr>
                <a:t>1</a:t>
              </a:r>
              <a:r>
                <a:rPr kumimoji="1" lang="zh-CN" altLang="en-US" sz="1400">
                  <a:latin typeface="Microsoft YaHei" charset="-122"/>
                  <a:ea typeface="Microsoft YaHei" charset="-122"/>
                  <a:cs typeface="Microsoft YaHei" charset="-122"/>
                </a:rPr>
                <a:t>次卷积</a:t>
              </a: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3277763" y="4506501"/>
              <a:ext cx="9028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1400">
                  <a:latin typeface="Microsoft YaHei" charset="-122"/>
                  <a:ea typeface="Microsoft YaHei" charset="-122"/>
                  <a:cs typeface="Microsoft YaHei" charset="-122"/>
                </a:rPr>
                <a:t>卷积特征</a:t>
              </a:r>
            </a:p>
          </p:txBody>
        </p:sp>
        <p:cxnSp>
          <p:nvCxnSpPr>
            <p:cNvPr id="12" name="直线箭头连接符 11"/>
            <p:cNvCxnSpPr/>
            <p:nvPr/>
          </p:nvCxnSpPr>
          <p:spPr>
            <a:xfrm>
              <a:off x="2669458" y="3804023"/>
              <a:ext cx="490787" cy="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71" name="组 7170"/>
          <p:cNvGrpSpPr/>
          <p:nvPr/>
        </p:nvGrpSpPr>
        <p:grpSpPr>
          <a:xfrm>
            <a:off x="4841075" y="2641065"/>
            <a:ext cx="3346255" cy="1814604"/>
            <a:chOff x="1487117" y="4920261"/>
            <a:chExt cx="3346255" cy="1814604"/>
          </a:xfrm>
        </p:grpSpPr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87117" y="4920261"/>
              <a:ext cx="1776146" cy="1521273"/>
            </a:xfrm>
            <a:prstGeom prst="rect">
              <a:avLst/>
            </a:prstGeom>
          </p:spPr>
        </p:pic>
        <p:pic>
          <p:nvPicPr>
            <p:cNvPr id="19" name="图片 18"/>
            <p:cNvPicPr>
              <a:picLocks noChangeAspect="1"/>
            </p:cNvPicPr>
            <p:nvPr/>
          </p:nvPicPr>
          <p:blipFill rotWithShape="1">
            <a:blip r:embed="rId4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74" t="5784" r="7101"/>
            <a:stretch/>
          </p:blipFill>
          <p:spPr>
            <a:xfrm>
              <a:off x="2018846" y="5025853"/>
              <a:ext cx="847891" cy="849653"/>
            </a:xfrm>
            <a:prstGeom prst="rect">
              <a:avLst/>
            </a:prstGeom>
          </p:spPr>
        </p:pic>
        <p:sp>
          <p:nvSpPr>
            <p:cNvPr id="22" name="文本框 21"/>
            <p:cNvSpPr txBox="1"/>
            <p:nvPr/>
          </p:nvSpPr>
          <p:spPr>
            <a:xfrm>
              <a:off x="1989351" y="6422305"/>
              <a:ext cx="100860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1400">
                  <a:latin typeface="Microsoft YaHei" charset="-122"/>
                  <a:ea typeface="Microsoft YaHei" charset="-122"/>
                  <a:cs typeface="Microsoft YaHei" charset="-122"/>
                </a:rPr>
                <a:t>第</a:t>
              </a:r>
              <a:r>
                <a:rPr kumimoji="1" lang="en-US" altLang="zh-CN" sz="1400">
                  <a:latin typeface="Microsoft YaHei" charset="-122"/>
                  <a:ea typeface="Microsoft YaHei" charset="-122"/>
                  <a:cs typeface="Microsoft YaHei" charset="-122"/>
                </a:rPr>
                <a:t>2</a:t>
              </a:r>
              <a:r>
                <a:rPr kumimoji="1" lang="zh-CN" altLang="en-US" sz="1400">
                  <a:latin typeface="Microsoft YaHei" charset="-122"/>
                  <a:ea typeface="Microsoft YaHei" charset="-122"/>
                  <a:cs typeface="Microsoft YaHei" charset="-122"/>
                </a:rPr>
                <a:t>次卷积</a:t>
              </a: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3930561" y="6427088"/>
              <a:ext cx="9028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1400">
                  <a:latin typeface="Microsoft YaHei" charset="-122"/>
                  <a:ea typeface="Microsoft YaHei" charset="-122"/>
                  <a:cs typeface="Microsoft YaHei" charset="-122"/>
                </a:rPr>
                <a:t>卷积特征</a:t>
              </a:r>
            </a:p>
          </p:txBody>
        </p:sp>
        <p:cxnSp>
          <p:nvCxnSpPr>
            <p:cNvPr id="24" name="直线箭头连接符 23"/>
            <p:cNvCxnSpPr/>
            <p:nvPr/>
          </p:nvCxnSpPr>
          <p:spPr>
            <a:xfrm>
              <a:off x="3322256" y="5724610"/>
              <a:ext cx="490787" cy="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6" name="图片 25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13042" y="5284656"/>
              <a:ext cx="1020329" cy="870281"/>
            </a:xfrm>
            <a:prstGeom prst="rect">
              <a:avLst/>
            </a:prstGeom>
          </p:spPr>
        </p:pic>
      </p:grpSp>
      <p:grpSp>
        <p:nvGrpSpPr>
          <p:cNvPr id="7170" name="组 7169"/>
          <p:cNvGrpSpPr/>
          <p:nvPr/>
        </p:nvGrpSpPr>
        <p:grpSpPr>
          <a:xfrm>
            <a:off x="987814" y="4868449"/>
            <a:ext cx="3346255" cy="1814604"/>
            <a:chOff x="5824763" y="4982173"/>
            <a:chExt cx="3346255" cy="1814604"/>
          </a:xfrm>
        </p:grpSpPr>
        <p:pic>
          <p:nvPicPr>
            <p:cNvPr id="28" name="图片 2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24763" y="4982173"/>
              <a:ext cx="1776146" cy="1521273"/>
            </a:xfrm>
            <a:prstGeom prst="rect">
              <a:avLst/>
            </a:prstGeom>
          </p:spPr>
        </p:pic>
        <p:pic>
          <p:nvPicPr>
            <p:cNvPr id="29" name="图片 28"/>
            <p:cNvPicPr>
              <a:picLocks noChangeAspect="1"/>
            </p:cNvPicPr>
            <p:nvPr/>
          </p:nvPicPr>
          <p:blipFill rotWithShape="1">
            <a:blip r:embed="rId4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74" t="5784" r="7101"/>
            <a:stretch/>
          </p:blipFill>
          <p:spPr>
            <a:xfrm>
              <a:off x="6092856" y="5336561"/>
              <a:ext cx="847891" cy="849653"/>
            </a:xfrm>
            <a:prstGeom prst="rect">
              <a:avLst/>
            </a:prstGeom>
          </p:spPr>
        </p:pic>
        <p:sp>
          <p:nvSpPr>
            <p:cNvPr id="30" name="文本框 29"/>
            <p:cNvSpPr txBox="1"/>
            <p:nvPr/>
          </p:nvSpPr>
          <p:spPr>
            <a:xfrm>
              <a:off x="6326997" y="6484217"/>
              <a:ext cx="100860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1400">
                  <a:latin typeface="Microsoft YaHei" charset="-122"/>
                  <a:ea typeface="Microsoft YaHei" charset="-122"/>
                  <a:cs typeface="Microsoft YaHei" charset="-122"/>
                </a:rPr>
                <a:t>第</a:t>
              </a:r>
              <a:r>
                <a:rPr kumimoji="1" lang="en-US" altLang="zh-CN" sz="1400">
                  <a:latin typeface="Microsoft YaHei" charset="-122"/>
                  <a:ea typeface="Microsoft YaHei" charset="-122"/>
                  <a:cs typeface="Microsoft YaHei" charset="-122"/>
                </a:rPr>
                <a:t>4</a:t>
              </a:r>
              <a:r>
                <a:rPr kumimoji="1" lang="zh-CN" altLang="en-US" sz="1400">
                  <a:latin typeface="Microsoft YaHei" charset="-122"/>
                  <a:ea typeface="Microsoft YaHei" charset="-122"/>
                  <a:cs typeface="Microsoft YaHei" charset="-122"/>
                </a:rPr>
                <a:t>次卷积</a:t>
              </a:r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8268207" y="6489000"/>
              <a:ext cx="9028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1400">
                  <a:latin typeface="Microsoft YaHei" charset="-122"/>
                  <a:ea typeface="Microsoft YaHei" charset="-122"/>
                  <a:cs typeface="Microsoft YaHei" charset="-122"/>
                </a:rPr>
                <a:t>卷积特征</a:t>
              </a:r>
            </a:p>
          </p:txBody>
        </p:sp>
        <p:cxnSp>
          <p:nvCxnSpPr>
            <p:cNvPr id="32" name="直线箭头连接符 31"/>
            <p:cNvCxnSpPr/>
            <p:nvPr/>
          </p:nvCxnSpPr>
          <p:spPr>
            <a:xfrm>
              <a:off x="7659902" y="5786522"/>
              <a:ext cx="490787" cy="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168" name="图片 7167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09682" y="5309119"/>
              <a:ext cx="930530" cy="954805"/>
            </a:xfrm>
            <a:prstGeom prst="rect">
              <a:avLst/>
            </a:prstGeom>
          </p:spPr>
        </p:pic>
      </p:grpSp>
      <p:grpSp>
        <p:nvGrpSpPr>
          <p:cNvPr id="7169" name="组 7168"/>
          <p:cNvGrpSpPr/>
          <p:nvPr/>
        </p:nvGrpSpPr>
        <p:grpSpPr>
          <a:xfrm>
            <a:off x="4838529" y="4863666"/>
            <a:ext cx="3557384" cy="1814604"/>
            <a:chOff x="6326997" y="2823003"/>
            <a:chExt cx="3557384" cy="1814604"/>
          </a:xfrm>
        </p:grpSpPr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34899" y="2987849"/>
              <a:ext cx="1249482" cy="1101396"/>
            </a:xfrm>
            <a:prstGeom prst="rect">
              <a:avLst/>
            </a:prstGeom>
          </p:spPr>
        </p:pic>
        <p:pic>
          <p:nvPicPr>
            <p:cNvPr id="36" name="图片 3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26997" y="2823003"/>
              <a:ext cx="1776146" cy="1521273"/>
            </a:xfrm>
            <a:prstGeom prst="rect">
              <a:avLst/>
            </a:prstGeom>
          </p:spPr>
        </p:pic>
        <p:pic>
          <p:nvPicPr>
            <p:cNvPr id="37" name="图片 36"/>
            <p:cNvPicPr>
              <a:picLocks noChangeAspect="1"/>
            </p:cNvPicPr>
            <p:nvPr/>
          </p:nvPicPr>
          <p:blipFill rotWithShape="1">
            <a:blip r:embed="rId4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74" t="5784" r="7101"/>
            <a:stretch/>
          </p:blipFill>
          <p:spPr>
            <a:xfrm>
              <a:off x="7126681" y="3437995"/>
              <a:ext cx="847891" cy="849653"/>
            </a:xfrm>
            <a:prstGeom prst="rect">
              <a:avLst/>
            </a:prstGeom>
          </p:spPr>
        </p:pic>
        <p:sp>
          <p:nvSpPr>
            <p:cNvPr id="38" name="文本框 37"/>
            <p:cNvSpPr txBox="1"/>
            <p:nvPr/>
          </p:nvSpPr>
          <p:spPr>
            <a:xfrm>
              <a:off x="6829231" y="4325047"/>
              <a:ext cx="100860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1400">
                  <a:latin typeface="Microsoft YaHei" charset="-122"/>
                  <a:ea typeface="Microsoft YaHei" charset="-122"/>
                  <a:cs typeface="Microsoft YaHei" charset="-122"/>
                </a:rPr>
                <a:t>第</a:t>
              </a:r>
              <a:r>
                <a:rPr kumimoji="1" lang="en-US" altLang="zh-CN" sz="1400">
                  <a:latin typeface="Microsoft YaHei" charset="-122"/>
                  <a:ea typeface="Microsoft YaHei" charset="-122"/>
                  <a:cs typeface="Microsoft YaHei" charset="-122"/>
                </a:rPr>
                <a:t>9</a:t>
              </a:r>
              <a:r>
                <a:rPr kumimoji="1" lang="zh-CN" altLang="en-US" sz="1400">
                  <a:latin typeface="Microsoft YaHei" charset="-122"/>
                  <a:ea typeface="Microsoft YaHei" charset="-122"/>
                  <a:cs typeface="Microsoft YaHei" charset="-122"/>
                </a:rPr>
                <a:t>次卷积</a:t>
              </a:r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8770441" y="4329830"/>
              <a:ext cx="9028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1400">
                  <a:latin typeface="Microsoft YaHei" charset="-122"/>
                  <a:ea typeface="Microsoft YaHei" charset="-122"/>
                  <a:cs typeface="Microsoft YaHei" charset="-122"/>
                </a:rPr>
                <a:t>卷积特征</a:t>
              </a:r>
            </a:p>
          </p:txBody>
        </p:sp>
        <p:cxnSp>
          <p:nvCxnSpPr>
            <p:cNvPr id="40" name="直线箭头连接符 39"/>
            <p:cNvCxnSpPr/>
            <p:nvPr/>
          </p:nvCxnSpPr>
          <p:spPr>
            <a:xfrm>
              <a:off x="8162136" y="3627352"/>
              <a:ext cx="490787" cy="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4958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-311498" y="0"/>
            <a:ext cx="2458350" cy="477805"/>
          </a:xfrm>
        </p:spPr>
        <p:txBody>
          <a:bodyPr/>
          <a:lstStyle/>
          <a:p>
            <a:r>
              <a:rPr kumimoji="1" lang="zh-CN" altLang="en-US"/>
              <a:t>卷积运算</a:t>
            </a:r>
          </a:p>
        </p:txBody>
      </p:sp>
      <p:sp>
        <p:nvSpPr>
          <p:cNvPr id="18" name="矩形 17"/>
          <p:cNvSpPr/>
          <p:nvPr/>
        </p:nvSpPr>
        <p:spPr>
          <a:xfrm>
            <a:off x="602952" y="779243"/>
            <a:ext cx="604168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lnSpc>
                <a:spcPct val="150000"/>
              </a:lnSpc>
            </a:pPr>
            <a:r>
              <a:rPr lang="en-US" altLang="zh-CN" sz="2000">
                <a:latin typeface="Microsoft YaHei" charset="-122"/>
                <a:ea typeface="Microsoft YaHei" charset="-122"/>
                <a:cs typeface="Microsoft YaHei" charset="-122"/>
              </a:rPr>
              <a:t>H</a:t>
            </a:r>
            <a:r>
              <a:rPr lang="zh-CN" altLang="en-US" sz="2000">
                <a:latin typeface="Microsoft YaHei" charset="-122"/>
                <a:ea typeface="Microsoft YaHei" charset="-122"/>
                <a:cs typeface="Microsoft YaHei" charset="-122"/>
              </a:rPr>
              <a:t>、</a:t>
            </a:r>
            <a:r>
              <a:rPr lang="en-US" altLang="zh-CN" sz="2000">
                <a:latin typeface="Microsoft YaHei" charset="-122"/>
                <a:ea typeface="Microsoft YaHei" charset="-122"/>
                <a:cs typeface="Microsoft YaHei" charset="-122"/>
              </a:rPr>
              <a:t>X</a:t>
            </a:r>
            <a:r>
              <a:rPr lang="zh-CN" altLang="en-US" sz="2000">
                <a:latin typeface="Microsoft YaHei" charset="-122"/>
                <a:ea typeface="Microsoft YaHei" charset="-122"/>
                <a:cs typeface="Microsoft YaHei" charset="-122"/>
              </a:rPr>
              <a:t>的顺序是不影响结果的，</a:t>
            </a:r>
            <a:r>
              <a:rPr lang="en-US" altLang="zh-CN" sz="2000">
                <a:latin typeface="Microsoft YaHei" charset="-122"/>
                <a:ea typeface="Microsoft YaHei" charset="-122"/>
                <a:cs typeface="Microsoft YaHei" charset="-122"/>
              </a:rPr>
              <a:t>S = H * X = X * H</a:t>
            </a:r>
            <a:endParaRPr lang="zh-CN" altLang="en-US" sz="2000">
              <a:solidFill>
                <a:srgbClr val="FF723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952" y="1634679"/>
            <a:ext cx="5350808" cy="474580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1740" y="3256279"/>
            <a:ext cx="2304196" cy="1254761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7105024" y="4734560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>
                <a:latin typeface="Microsoft YaHei" charset="-122"/>
                <a:ea typeface="Microsoft YaHei" charset="-122"/>
                <a:cs typeface="Microsoft YaHei" charset="-122"/>
              </a:rPr>
              <a:t>输出</a:t>
            </a:r>
          </a:p>
        </p:txBody>
      </p:sp>
    </p:spTree>
    <p:extLst>
      <p:ext uri="{BB962C8B-B14F-4D97-AF65-F5344CB8AC3E}">
        <p14:creationId xmlns:p14="http://schemas.microsoft.com/office/powerpoint/2010/main" val="744834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数据预处理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430425" y="1152242"/>
            <a:ext cx="131318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200" b="1" i="1">
                <a:solidFill>
                  <a:schemeClr val="accent2">
                    <a:lumMod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学员练习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2087015" y="1734846"/>
            <a:ext cx="46474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>
                <a:latin typeface="Microsoft YaHei" charset="-122"/>
                <a:ea typeface="Microsoft YaHei" charset="-122"/>
                <a:cs typeface="Microsoft YaHei" charset="-122"/>
              </a:rPr>
              <a:t>使用</a:t>
            </a:r>
            <a:r>
              <a:rPr kumimoji="1" lang="en-US" altLang="zh-CN" sz="2000">
                <a:latin typeface="Microsoft YaHei" charset="-122"/>
                <a:ea typeface="Microsoft YaHei" charset="-122"/>
                <a:cs typeface="Microsoft YaHei" charset="-122"/>
              </a:rPr>
              <a:t>scipy</a:t>
            </a:r>
            <a:r>
              <a:rPr kumimoji="1" lang="zh-CN" altLang="en-US" sz="2000">
                <a:latin typeface="Microsoft YaHei" charset="-122"/>
                <a:ea typeface="Microsoft YaHei" charset="-122"/>
                <a:cs typeface="Microsoft YaHei" charset="-122"/>
              </a:rPr>
              <a:t>实现一维卷积、二维卷积运算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3987774" y="3069332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>
                <a:latin typeface="Microsoft YaHei" charset="-122"/>
                <a:ea typeface="Microsoft YaHei" charset="-122"/>
                <a:cs typeface="Microsoft YaHei" charset="-122"/>
              </a:rPr>
              <a:t>时间：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4941881" y="3069332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计时控件</a:t>
            </a:r>
          </a:p>
        </p:txBody>
      </p:sp>
    </p:spTree>
    <p:extLst>
      <p:ext uri="{BB962C8B-B14F-4D97-AF65-F5344CB8AC3E}">
        <p14:creationId xmlns:p14="http://schemas.microsoft.com/office/powerpoint/2010/main" val="1652481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0" y="834887"/>
            <a:ext cx="12231464" cy="6119611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-244927" y="29615"/>
            <a:ext cx="3197677" cy="477805"/>
          </a:xfrm>
        </p:spPr>
        <p:txBody>
          <a:bodyPr/>
          <a:lstStyle/>
          <a:p>
            <a:r>
              <a:rPr kumimoji="1" lang="zh-CN" altLang="en-US"/>
              <a:t>深度神经网络</a:t>
            </a:r>
          </a:p>
        </p:txBody>
      </p:sp>
      <p:sp>
        <p:nvSpPr>
          <p:cNvPr id="2" name="椭圆 1"/>
          <p:cNvSpPr/>
          <p:nvPr/>
        </p:nvSpPr>
        <p:spPr>
          <a:xfrm>
            <a:off x="1067040" y="2335526"/>
            <a:ext cx="573742" cy="555812"/>
          </a:xfrm>
          <a:prstGeom prst="ellipse">
            <a:avLst/>
          </a:prstGeom>
          <a:solidFill>
            <a:srgbClr val="009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>
                <a:latin typeface="Microsoft YaHei" charset="-122"/>
                <a:ea typeface="Microsoft YaHei" charset="-122"/>
                <a:cs typeface="Microsoft YaHei" charset="-122"/>
              </a:rPr>
              <a:t>0.8</a:t>
            </a:r>
            <a:endParaRPr kumimoji="1" lang="zh-CN" altLang="en-US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2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48" y="1462666"/>
            <a:ext cx="5087114" cy="4854228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</p:pic>
      <p:sp>
        <p:nvSpPr>
          <p:cNvPr id="7" name="文本框 6"/>
          <p:cNvSpPr txBox="1"/>
          <p:nvPr/>
        </p:nvSpPr>
        <p:spPr>
          <a:xfrm>
            <a:off x="5777345" y="1402056"/>
            <a:ext cx="38763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kumimoji="1" lang="zh-CN" altLang="en-US" sz="2000">
                <a:solidFill>
                  <a:srgbClr val="FF7E79"/>
                </a:solidFill>
                <a:latin typeface="Microsoft YaHei" charset="-122"/>
                <a:ea typeface="Microsoft YaHei" charset="-122"/>
                <a:cs typeface="Microsoft YaHei" charset="-122"/>
              </a:rPr>
              <a:t>神经元数量 </a:t>
            </a:r>
            <a:r>
              <a:rPr kumimoji="1" lang="en-US" altLang="zh-CN" sz="2000">
                <a:solidFill>
                  <a:srgbClr val="FF7E79"/>
                </a:solidFill>
                <a:latin typeface="Microsoft YaHei" charset="-122"/>
                <a:ea typeface="Microsoft YaHei" charset="-122"/>
                <a:cs typeface="Microsoft YaHei" charset="-122"/>
              </a:rPr>
              <a:t>——</a:t>
            </a:r>
            <a:r>
              <a:rPr kumimoji="1" lang="zh-CN" altLang="en-US" sz="2000">
                <a:solidFill>
                  <a:srgbClr val="FF7E79"/>
                </a:solidFill>
                <a:latin typeface="Microsoft YaHei" charset="-122"/>
                <a:ea typeface="Microsoft YaHei" charset="-122"/>
                <a:cs typeface="Microsoft YaHei" charset="-122"/>
              </a:rPr>
              <a:t>  像素点数量</a:t>
            </a:r>
          </a:p>
        </p:txBody>
      </p:sp>
      <p:sp>
        <p:nvSpPr>
          <p:cNvPr id="11" name="矩形 10"/>
          <p:cNvSpPr/>
          <p:nvPr/>
        </p:nvSpPr>
        <p:spPr>
          <a:xfrm>
            <a:off x="6650611" y="2080863"/>
            <a:ext cx="16802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28</a:t>
            </a:r>
            <a:r>
              <a:rPr kumimoji="1" lang="zh-CN" altLang="en-US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* </a:t>
            </a:r>
            <a:r>
              <a:rPr kumimoji="1" lang="en-US" altLang="zh-CN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28</a:t>
            </a:r>
            <a:r>
              <a:rPr kumimoji="1" lang="zh-CN" altLang="en-US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en-US" altLang="zh-CN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=</a:t>
            </a:r>
            <a:r>
              <a:rPr kumimoji="1" lang="zh-CN" altLang="en-US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en-US" altLang="zh-CN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784</a:t>
            </a:r>
            <a:endParaRPr kumimoji="1" lang="zh-CN" altLang="en-US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5777345" y="2958732"/>
            <a:ext cx="48269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kumimoji="1" lang="zh-CN" altLang="en-US" sz="2000">
                <a:solidFill>
                  <a:srgbClr val="FF7E79"/>
                </a:solidFill>
                <a:latin typeface="Microsoft YaHei" charset="-122"/>
                <a:ea typeface="Microsoft YaHei" charset="-122"/>
                <a:cs typeface="Microsoft YaHei" charset="-122"/>
              </a:rPr>
              <a:t>神经元存储的数字 </a:t>
            </a:r>
            <a:r>
              <a:rPr kumimoji="1" lang="en-US" altLang="zh-CN" sz="2000">
                <a:solidFill>
                  <a:srgbClr val="FF7E79"/>
                </a:solidFill>
                <a:latin typeface="Microsoft YaHei" charset="-122"/>
                <a:ea typeface="Microsoft YaHei" charset="-122"/>
                <a:cs typeface="Microsoft YaHei" charset="-122"/>
              </a:rPr>
              <a:t>——</a:t>
            </a:r>
            <a:r>
              <a:rPr kumimoji="1" lang="zh-CN" altLang="en-US" sz="2000">
                <a:solidFill>
                  <a:srgbClr val="FF7E79"/>
                </a:solidFill>
                <a:latin typeface="Microsoft YaHei" charset="-122"/>
                <a:ea typeface="Microsoft YaHei" charset="-122"/>
                <a:cs typeface="Microsoft YaHei" charset="-122"/>
              </a:rPr>
              <a:t> 像素的灰度值</a:t>
            </a:r>
          </a:p>
        </p:txBody>
      </p:sp>
      <p:sp>
        <p:nvSpPr>
          <p:cNvPr id="13" name="椭圆 12"/>
          <p:cNvSpPr/>
          <p:nvPr/>
        </p:nvSpPr>
        <p:spPr>
          <a:xfrm>
            <a:off x="9761779" y="3815749"/>
            <a:ext cx="648000" cy="64802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1.00</a:t>
            </a:r>
            <a:endParaRPr kumimoji="1" lang="zh-CN" altLang="en-US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8190826" y="3815778"/>
            <a:ext cx="648000" cy="648000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0.58</a:t>
            </a:r>
            <a:endParaRPr kumimoji="1" lang="zh-CN" altLang="en-US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6650611" y="3815778"/>
            <a:ext cx="648000" cy="648000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0.00</a:t>
            </a:r>
            <a:endParaRPr kumimoji="1" lang="zh-CN" altLang="en-US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5" name="右箭头 14"/>
          <p:cNvSpPr/>
          <p:nvPr/>
        </p:nvSpPr>
        <p:spPr>
          <a:xfrm>
            <a:off x="7561646" y="4067434"/>
            <a:ext cx="396883" cy="234336"/>
          </a:xfrm>
          <a:prstGeom prst="rightArrow">
            <a:avLst/>
          </a:prstGeom>
          <a:solidFill>
            <a:srgbClr val="009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右箭头 20"/>
          <p:cNvSpPr/>
          <p:nvPr/>
        </p:nvSpPr>
        <p:spPr>
          <a:xfrm>
            <a:off x="9101861" y="4067434"/>
            <a:ext cx="396883" cy="234336"/>
          </a:xfrm>
          <a:prstGeom prst="rightArrow">
            <a:avLst/>
          </a:prstGeom>
          <a:solidFill>
            <a:srgbClr val="009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右大括号 19"/>
          <p:cNvSpPr/>
          <p:nvPr/>
        </p:nvSpPr>
        <p:spPr>
          <a:xfrm rot="5400000">
            <a:off x="8384821" y="3147412"/>
            <a:ext cx="338112" cy="3711804"/>
          </a:xfrm>
          <a:prstGeom prst="rightBrace">
            <a:avLst/>
          </a:prstGeom>
          <a:ln w="28575">
            <a:solidFill>
              <a:srgbClr val="009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8082876" y="5344522"/>
            <a:ext cx="10695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b="1" spc="300">
                <a:solidFill>
                  <a:srgbClr val="FF7E79"/>
                </a:solidFill>
                <a:latin typeface="Microsoft YaHei" charset="-122"/>
                <a:ea typeface="Microsoft YaHei" charset="-122"/>
                <a:cs typeface="Microsoft YaHei" charset="-122"/>
              </a:rPr>
              <a:t>激活值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6697975" y="5916784"/>
            <a:ext cx="37240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spc="30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激活值越大，神经元就越亮</a:t>
            </a:r>
          </a:p>
        </p:txBody>
      </p:sp>
      <p:sp>
        <p:nvSpPr>
          <p:cNvPr id="4" name="椭圆 3"/>
          <p:cNvSpPr/>
          <p:nvPr/>
        </p:nvSpPr>
        <p:spPr>
          <a:xfrm>
            <a:off x="2934821" y="3209364"/>
            <a:ext cx="144000" cy="144000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70600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4.07407E-6 L 0.22487 0.01041 C 0.29818 0.02523 0.40391 0.07453 0.43959 0.08888 C 0.47539 0.10324 0.43959 0.09676 0.43959 0.09699 " pathEditMode="relative" rAng="0" ptsTypes="AAAA">
                                      <p:cBhvr>
                                        <p:cTn id="33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773" y="490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0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500"/>
                            </p:stCondLst>
                            <p:childTnLst>
                              <p:par>
                                <p:cTn id="4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0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000"/>
                            </p:stCondLst>
                            <p:childTnLst>
                              <p:par>
                                <p:cTn id="6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/>
      <p:bldP spid="11" grpId="0"/>
      <p:bldP spid="16" grpId="0"/>
      <p:bldP spid="13" grpId="0" animBg="1"/>
      <p:bldP spid="18" grpId="0" animBg="1"/>
      <p:bldP spid="19" grpId="0" animBg="1"/>
      <p:bldP spid="15" grpId="0" animBg="1"/>
      <p:bldP spid="21" grpId="0" animBg="1"/>
      <p:bldP spid="20" grpId="0" animBg="1"/>
      <p:bldP spid="22" grpId="0"/>
      <p:bldP spid="24" grpId="0"/>
      <p:bldP spid="4" grpId="0" animBg="1"/>
      <p:bldP spid="4" grpId="1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9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/>
              <a:t>图像卷积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/>
              <a:t>4</a:t>
            </a:r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35628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-311498" y="0"/>
            <a:ext cx="2458350" cy="477805"/>
          </a:xfrm>
        </p:spPr>
        <p:txBody>
          <a:bodyPr/>
          <a:lstStyle/>
          <a:p>
            <a:r>
              <a:rPr kumimoji="1" lang="zh-CN" altLang="en-US"/>
              <a:t>卷积运算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731080" y="824261"/>
            <a:ext cx="2031325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zh-CN" altLang="en-US" sz="2400" b="1" i="1">
                <a:solidFill>
                  <a:srgbClr val="FF72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图像卷积运算</a:t>
            </a:r>
            <a:endParaRPr kumimoji="1" lang="en-US" altLang="zh-CN" sz="2400" b="1" i="1">
              <a:solidFill>
                <a:srgbClr val="FF723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746742" y="2140382"/>
            <a:ext cx="786384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latinLnBrk="1">
              <a:lnSpc>
                <a:spcPct val="200000"/>
              </a:lnSpc>
              <a:buFont typeface="Arial" charset="0"/>
              <a:buChar char="•"/>
            </a:pPr>
            <a:r>
              <a:rPr lang="en-US" altLang="zh-CN" sz="2000" b="0" i="0">
                <a:solidFill>
                  <a:srgbClr val="333333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</a:rPr>
              <a:t>2D</a:t>
            </a:r>
            <a:r>
              <a:rPr lang="zh-CN" altLang="en-US" sz="2000" b="0" i="0">
                <a:solidFill>
                  <a:srgbClr val="333333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</a:rPr>
              <a:t>卷积一般采用较小的卷积核，如</a:t>
            </a:r>
            <a:r>
              <a:rPr lang="en-US" altLang="zh-CN" sz="2000" b="0" i="0">
                <a:solidFill>
                  <a:srgbClr val="333333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</a:rPr>
              <a:t>3*3</a:t>
            </a:r>
            <a:r>
              <a:rPr lang="zh-CN" altLang="en-US" sz="2000" b="0" i="0">
                <a:solidFill>
                  <a:srgbClr val="333333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</a:rPr>
              <a:t>、</a:t>
            </a:r>
            <a:r>
              <a:rPr lang="en-US" altLang="zh-CN" sz="2000" b="0" i="0">
                <a:solidFill>
                  <a:srgbClr val="333333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</a:rPr>
              <a:t>5*5</a:t>
            </a:r>
          </a:p>
          <a:p>
            <a:pPr marL="342900" indent="-342900" latinLnBrk="1">
              <a:lnSpc>
                <a:spcPct val="200000"/>
              </a:lnSpc>
              <a:buFont typeface="Arial" charset="0"/>
              <a:buChar char="•"/>
            </a:pPr>
            <a:r>
              <a:rPr lang="zh-CN" altLang="en-US" sz="2000" b="0" i="0">
                <a:solidFill>
                  <a:srgbClr val="333333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</a:rPr>
              <a:t>滤波器的大小应该为奇数，如</a:t>
            </a:r>
            <a:r>
              <a:rPr lang="en-US" altLang="zh-CN" sz="2000" b="0" i="0">
                <a:solidFill>
                  <a:srgbClr val="333333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</a:rPr>
              <a:t>5*5 </a:t>
            </a:r>
            <a:r>
              <a:rPr lang="zh-CN" altLang="en-US" sz="2000" b="0" i="0">
                <a:solidFill>
                  <a:srgbClr val="333333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</a:rPr>
              <a:t>、</a:t>
            </a:r>
            <a:r>
              <a:rPr lang="en-US" altLang="zh-CN" sz="2000" b="0" i="0">
                <a:solidFill>
                  <a:srgbClr val="333333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</a:rPr>
              <a:t>7*7 </a:t>
            </a:r>
            <a:r>
              <a:rPr lang="zh-CN" altLang="en-US" sz="2000" b="0" i="0">
                <a:solidFill>
                  <a:srgbClr val="333333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</a:rPr>
              <a:t>，这样才会有中心</a:t>
            </a:r>
            <a:endParaRPr lang="en-US" altLang="zh-CN" sz="2000" b="0" i="0">
              <a:solidFill>
                <a:srgbClr val="333333"/>
              </a:solidFill>
              <a:effectLst/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342900" indent="-342900" latinLnBrk="1">
              <a:lnSpc>
                <a:spcPct val="200000"/>
              </a:lnSpc>
              <a:buFont typeface="Arial" charset="0"/>
              <a:buChar char="•"/>
            </a:pPr>
            <a:r>
              <a:rPr lang="zh-CN" altLang="en-US" sz="2000" b="0" i="0">
                <a:solidFill>
                  <a:srgbClr val="333333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</a:rPr>
              <a:t>滤波器矩阵所有的元素之和等于</a:t>
            </a:r>
            <a:r>
              <a:rPr lang="en-US" altLang="zh-CN" sz="2000" b="0" i="0">
                <a:solidFill>
                  <a:srgbClr val="333333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</a:rPr>
              <a:t>1</a:t>
            </a:r>
            <a:r>
              <a:rPr lang="zh-CN" altLang="en-US" sz="2000" b="0" i="0">
                <a:solidFill>
                  <a:srgbClr val="333333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</a:rPr>
              <a:t>，滤波前后图像的亮度保持不变。大于</a:t>
            </a:r>
            <a:r>
              <a:rPr lang="en-US" altLang="zh-CN" sz="2000" b="0" i="0">
                <a:solidFill>
                  <a:srgbClr val="333333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</a:rPr>
              <a:t>1</a:t>
            </a:r>
            <a:r>
              <a:rPr lang="zh-CN" altLang="en-US" sz="2000" b="0" i="0">
                <a:solidFill>
                  <a:srgbClr val="333333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</a:rPr>
              <a:t>，图像变亮，小于</a:t>
            </a:r>
            <a:r>
              <a:rPr lang="en-US" altLang="zh-CN" sz="2000" b="0" i="0">
                <a:solidFill>
                  <a:srgbClr val="333333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</a:rPr>
              <a:t>1</a:t>
            </a:r>
            <a:r>
              <a:rPr lang="zh-CN" altLang="en-US" sz="2000" b="0" i="0">
                <a:solidFill>
                  <a:srgbClr val="333333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</a:rPr>
              <a:t>，图像变暗</a:t>
            </a:r>
          </a:p>
          <a:p>
            <a:pPr marL="342900" indent="-342900" latinLnBrk="1">
              <a:lnSpc>
                <a:spcPct val="200000"/>
              </a:lnSpc>
              <a:buFont typeface="Arial" charset="0"/>
              <a:buChar char="•"/>
            </a:pPr>
            <a:r>
              <a:rPr lang="zh-CN" altLang="en-US" sz="2000" b="0" i="0">
                <a:solidFill>
                  <a:srgbClr val="333333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</a:rPr>
              <a:t>对于滤波后的结构，可能会出现</a:t>
            </a:r>
            <a:r>
              <a:rPr lang="en-US" altLang="zh-CN" sz="2000" b="0" i="0">
                <a:solidFill>
                  <a:srgbClr val="333333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</a:rPr>
              <a:t>0~255</a:t>
            </a:r>
            <a:r>
              <a:rPr lang="zh-CN" altLang="en-US" sz="2000" b="0" i="0">
                <a:solidFill>
                  <a:srgbClr val="333333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</a:rPr>
              <a:t>以外的数值。对这种情况，直接截断到</a:t>
            </a:r>
            <a:r>
              <a:rPr lang="en-US" altLang="zh-CN" sz="2000" b="0" i="0">
                <a:solidFill>
                  <a:srgbClr val="333333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</a:rPr>
              <a:t>0</a:t>
            </a:r>
            <a:r>
              <a:rPr lang="zh-CN" altLang="en-US" sz="2000" b="0" i="0">
                <a:solidFill>
                  <a:srgbClr val="333333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</a:rPr>
              <a:t>和</a:t>
            </a:r>
            <a:r>
              <a:rPr lang="en-US" altLang="zh-CN" sz="2000" b="0" i="0">
                <a:solidFill>
                  <a:srgbClr val="333333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</a:rPr>
              <a:t>255</a:t>
            </a:r>
            <a:r>
              <a:rPr lang="zh-CN" altLang="en-US" sz="2000" b="0" i="0">
                <a:solidFill>
                  <a:srgbClr val="333333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</a:rPr>
              <a:t>之间即可</a:t>
            </a:r>
          </a:p>
        </p:txBody>
      </p:sp>
      <p:sp>
        <p:nvSpPr>
          <p:cNvPr id="2" name="矩形 1"/>
          <p:cNvSpPr/>
          <p:nvPr/>
        </p:nvSpPr>
        <p:spPr>
          <a:xfrm>
            <a:off x="1516216" y="1632382"/>
            <a:ext cx="351891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1"/>
            <a:r>
              <a:rPr lang="zh-CN" altLang="en-US" sz="2000" b="1" i="0">
                <a:effectLst/>
                <a:latin typeface="Microsoft YaHei" charset="-122"/>
                <a:ea typeface="Microsoft YaHei" charset="-122"/>
                <a:cs typeface="Microsoft YaHei" charset="-122"/>
              </a:rPr>
              <a:t>滤波器（卷积核）的一般要求</a:t>
            </a:r>
          </a:p>
        </p:txBody>
      </p:sp>
    </p:spTree>
    <p:extLst>
      <p:ext uri="{BB962C8B-B14F-4D97-AF65-F5344CB8AC3E}">
        <p14:creationId xmlns:p14="http://schemas.microsoft.com/office/powerpoint/2010/main" val="1752851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-311498" y="0"/>
            <a:ext cx="2458350" cy="477805"/>
          </a:xfrm>
        </p:spPr>
        <p:txBody>
          <a:bodyPr/>
          <a:lstStyle/>
          <a:p>
            <a:r>
              <a:rPr kumimoji="1" lang="zh-CN" altLang="en-US"/>
              <a:t>卷积运算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731080" y="824261"/>
            <a:ext cx="2031325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zh-CN" altLang="en-US" sz="2400" b="1" i="1">
                <a:solidFill>
                  <a:srgbClr val="FF72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图像卷积运算</a:t>
            </a:r>
            <a:endParaRPr kumimoji="1" lang="en-US" altLang="zh-CN" sz="2400" b="1" i="1">
              <a:solidFill>
                <a:srgbClr val="FF723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516216" y="1446000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1"/>
            <a:r>
              <a:rPr lang="zh-CN" altLang="en-US" sz="2000" b="1">
                <a:latin typeface="Microsoft YaHei" charset="-122"/>
                <a:ea typeface="Microsoft YaHei" charset="-122"/>
                <a:cs typeface="Microsoft YaHei" charset="-122"/>
              </a:rPr>
              <a:t>边界处理</a:t>
            </a:r>
            <a:endParaRPr lang="zh-CN" altLang="en-US" sz="2000" b="1" i="0">
              <a:effectLst/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121510" y="2527907"/>
            <a:ext cx="799354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0" i="0">
                <a:solidFill>
                  <a:srgbClr val="4F4F4F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</a:rPr>
              <a:t>当处理图像边界像素时，卷积核与图像区域不能匹配，卷积核中心与边界元素点对应，卷积运算出现问题，此时有以下几种处理方式： </a:t>
            </a:r>
            <a:endParaRPr lang="zh-CN" altLang="en-US" sz="200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1510" y="2057775"/>
            <a:ext cx="4711700" cy="31750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6851" y="4392929"/>
            <a:ext cx="7188200" cy="36830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1524725" y="3778561"/>
            <a:ext cx="13195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>
                <a:latin typeface="Microsoft YaHei" charset="-122"/>
                <a:ea typeface="Microsoft YaHei" charset="-122"/>
                <a:cs typeface="Microsoft YaHei" charset="-122"/>
              </a:rPr>
              <a:t>(1)</a:t>
            </a:r>
            <a:r>
              <a:rPr lang="zh-CN" altLang="en-US" sz="2000">
                <a:latin typeface="Microsoft YaHei" charset="-122"/>
                <a:ea typeface="Microsoft YaHei" charset="-122"/>
                <a:cs typeface="Microsoft YaHei" charset="-122"/>
              </a:rPr>
              <a:t>  </a:t>
            </a:r>
            <a:r>
              <a:rPr lang="en-US" altLang="zh-CN" sz="2000">
                <a:latin typeface="Microsoft YaHei" charset="-122"/>
                <a:ea typeface="Microsoft YaHei" charset="-122"/>
                <a:cs typeface="Microsoft YaHei" charset="-122"/>
              </a:rPr>
              <a:t>0</a:t>
            </a:r>
            <a:r>
              <a:rPr lang="zh-CN" altLang="en-US" sz="2000">
                <a:latin typeface="Microsoft YaHei" charset="-122"/>
                <a:ea typeface="Microsoft YaHei" charset="-122"/>
                <a:cs typeface="Microsoft YaHei" charset="-122"/>
              </a:rPr>
              <a:t>填充</a:t>
            </a:r>
            <a:endParaRPr kumimoji="1" lang="zh-CN" altLang="en-US" sz="200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524725" y="5024286"/>
            <a:ext cx="34772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>
                <a:latin typeface="Microsoft YaHei" charset="-122"/>
                <a:ea typeface="Microsoft YaHei" charset="-122"/>
                <a:cs typeface="Microsoft YaHei" charset="-122"/>
              </a:rPr>
              <a:t>(2)</a:t>
            </a:r>
            <a:r>
              <a:rPr kumimoji="1" lang="zh-CN" altLang="en-US" sz="2000">
                <a:latin typeface="Microsoft YaHei" charset="-122"/>
                <a:ea typeface="Microsoft YaHei" charset="-122"/>
                <a:cs typeface="Microsoft YaHei" charset="-122"/>
              </a:rPr>
              <a:t>  </a:t>
            </a:r>
            <a:r>
              <a:rPr lang="zh-CN" altLang="en-US" sz="2000">
                <a:latin typeface="Microsoft YaHei" charset="-122"/>
                <a:ea typeface="Microsoft YaHei" charset="-122"/>
                <a:cs typeface="Microsoft YaHei" charset="-122"/>
              </a:rPr>
              <a:t>用图像边界的值进行拓展</a:t>
            </a:r>
            <a:endParaRPr kumimoji="1" lang="zh-CN" altLang="en-US" sz="200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1510" y="5645258"/>
            <a:ext cx="7200900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940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-311498" y="0"/>
            <a:ext cx="2458350" cy="477805"/>
          </a:xfrm>
        </p:spPr>
        <p:txBody>
          <a:bodyPr/>
          <a:lstStyle/>
          <a:p>
            <a:r>
              <a:rPr kumimoji="1" lang="zh-CN" altLang="en-US"/>
              <a:t>卷积运算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731080" y="824261"/>
            <a:ext cx="2031325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zh-CN" altLang="en-US" sz="2400" b="1" i="1">
                <a:solidFill>
                  <a:srgbClr val="FF72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图像卷积运算</a:t>
            </a:r>
            <a:endParaRPr kumimoji="1" lang="en-US" altLang="zh-CN" sz="2400" b="1" i="1">
              <a:solidFill>
                <a:srgbClr val="FF723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516216" y="1446000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1"/>
            <a:r>
              <a:rPr lang="zh-CN" altLang="en-US" sz="2000" b="1">
                <a:latin typeface="Microsoft YaHei" charset="-122"/>
                <a:ea typeface="Microsoft YaHei" charset="-122"/>
                <a:cs typeface="Microsoft YaHei" charset="-122"/>
              </a:rPr>
              <a:t>边界处理</a:t>
            </a:r>
            <a:endParaRPr lang="zh-CN" altLang="en-US" sz="2000" b="1" i="0">
              <a:effectLst/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516216" y="2234241"/>
            <a:ext cx="29642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>
                <a:latin typeface="Microsoft YaHei" charset="-122"/>
                <a:ea typeface="Microsoft YaHei" charset="-122"/>
                <a:cs typeface="Microsoft YaHei" charset="-122"/>
              </a:rPr>
              <a:t>(3)</a:t>
            </a:r>
            <a:r>
              <a:rPr kumimoji="1" lang="zh-CN" altLang="en-US" sz="2000">
                <a:latin typeface="Microsoft YaHei" charset="-122"/>
                <a:ea typeface="Microsoft YaHei" charset="-122"/>
                <a:cs typeface="Microsoft YaHei" charset="-122"/>
              </a:rPr>
              <a:t>  </a:t>
            </a:r>
            <a:r>
              <a:rPr lang="zh-CN" altLang="en-US" sz="2000">
                <a:latin typeface="Microsoft YaHei" charset="-122"/>
                <a:ea typeface="Microsoft YaHei" charset="-122"/>
                <a:cs typeface="Microsoft YaHei" charset="-122"/>
              </a:rPr>
              <a:t>周期性重复图像像素</a:t>
            </a:r>
            <a:endParaRPr kumimoji="1" lang="zh-CN" altLang="en-US" sz="200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516216" y="3906686"/>
            <a:ext cx="21948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>
                <a:latin typeface="Microsoft YaHei" charset="-122"/>
                <a:ea typeface="Microsoft YaHei" charset="-122"/>
                <a:cs typeface="Microsoft YaHei" charset="-122"/>
              </a:rPr>
              <a:t>(4)</a:t>
            </a:r>
            <a:r>
              <a:rPr kumimoji="1" lang="zh-CN" altLang="en-US" sz="2000">
                <a:latin typeface="Microsoft YaHei" charset="-122"/>
                <a:ea typeface="Microsoft YaHei" charset="-122"/>
                <a:cs typeface="Microsoft YaHei" charset="-122"/>
              </a:rPr>
              <a:t>  忽略边界像素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3001" y="2903504"/>
            <a:ext cx="7124700" cy="35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847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-311498" y="0"/>
            <a:ext cx="2458350" cy="477805"/>
          </a:xfrm>
        </p:spPr>
        <p:txBody>
          <a:bodyPr/>
          <a:lstStyle/>
          <a:p>
            <a:r>
              <a:rPr kumimoji="1" lang="zh-CN" altLang="en-US"/>
              <a:t>卷积运算</a:t>
            </a:r>
          </a:p>
        </p:txBody>
      </p:sp>
      <p:sp>
        <p:nvSpPr>
          <p:cNvPr id="5" name="矩形 4"/>
          <p:cNvSpPr/>
          <p:nvPr/>
        </p:nvSpPr>
        <p:spPr>
          <a:xfrm>
            <a:off x="272218" y="452271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2400" b="1" i="1" spc="300">
                <a:solidFill>
                  <a:schemeClr val="accent2"/>
                </a:solidFill>
                <a:latin typeface="Microsoft YaHei" charset="-122"/>
                <a:ea typeface="Microsoft YaHei" charset="-122"/>
                <a:cs typeface="Microsoft YaHei" charset="-122"/>
              </a:rPr>
              <a:t>卷积在图像处理中的应用</a:t>
            </a:r>
            <a:endParaRPr lang="zh-CN" altLang="en-US" sz="2000" b="1" i="1" spc="300">
              <a:solidFill>
                <a:schemeClr val="accent2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4112" y="1773079"/>
            <a:ext cx="3455020" cy="1991146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7008" y="4514013"/>
            <a:ext cx="3332124" cy="1991147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691488" y="1427963"/>
            <a:ext cx="161775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1"/>
            <a:r>
              <a:rPr lang="en-US" altLang="zh-CN" sz="2000" b="1" i="0">
                <a:effectLst/>
                <a:latin typeface="Microsoft YaHei" charset="-122"/>
                <a:ea typeface="Microsoft YaHei" charset="-122"/>
                <a:cs typeface="Microsoft YaHei" charset="-122"/>
              </a:rPr>
              <a:t>1</a:t>
            </a:r>
            <a:r>
              <a:rPr lang="zh-CN" altLang="en-US" sz="2000" b="1" i="0">
                <a:effectLst/>
                <a:latin typeface="Microsoft YaHei" charset="-122"/>
                <a:ea typeface="Microsoft YaHei" charset="-122"/>
                <a:cs typeface="Microsoft YaHei" charset="-122"/>
              </a:rPr>
              <a:t>、均值模糊</a:t>
            </a: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510" y="3685254"/>
            <a:ext cx="2723190" cy="907730"/>
          </a:xfrm>
          <a:prstGeom prst="rect">
            <a:avLst/>
          </a:prstGeom>
        </p:spPr>
      </p:pic>
      <p:sp>
        <p:nvSpPr>
          <p:cNvPr id="17" name="右箭头 16"/>
          <p:cNvSpPr/>
          <p:nvPr/>
        </p:nvSpPr>
        <p:spPr>
          <a:xfrm rot="5400000">
            <a:off x="4661645" y="4092671"/>
            <a:ext cx="519953" cy="322730"/>
          </a:xfrm>
          <a:prstGeom prst="rightArrow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62630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-311498" y="0"/>
            <a:ext cx="2458350" cy="477805"/>
          </a:xfrm>
        </p:spPr>
        <p:txBody>
          <a:bodyPr/>
          <a:lstStyle/>
          <a:p>
            <a:r>
              <a:rPr kumimoji="1" lang="zh-CN" altLang="en-US"/>
              <a:t>卷积运算</a:t>
            </a:r>
          </a:p>
        </p:txBody>
      </p:sp>
      <p:sp>
        <p:nvSpPr>
          <p:cNvPr id="5" name="矩形 4"/>
          <p:cNvSpPr/>
          <p:nvPr/>
        </p:nvSpPr>
        <p:spPr>
          <a:xfrm>
            <a:off x="272218" y="452271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2400" b="1" i="1" spc="300">
                <a:solidFill>
                  <a:schemeClr val="accent2"/>
                </a:solidFill>
                <a:latin typeface="Microsoft YaHei" charset="-122"/>
                <a:ea typeface="Microsoft YaHei" charset="-122"/>
                <a:cs typeface="Microsoft YaHei" charset="-122"/>
              </a:rPr>
              <a:t>卷积在图像处理中的应用</a:t>
            </a:r>
            <a:endParaRPr lang="zh-CN" altLang="en-US" sz="2000" b="1" i="1" spc="300">
              <a:solidFill>
                <a:schemeClr val="accent2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4112" y="1773079"/>
            <a:ext cx="3455020" cy="1991146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691488" y="1427963"/>
            <a:ext cx="111280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1"/>
            <a:r>
              <a:rPr lang="en-US" altLang="zh-CN" sz="2000" b="1" i="0">
                <a:effectLst/>
                <a:latin typeface="Microsoft YaHei" charset="-122"/>
                <a:ea typeface="Microsoft YaHei" charset="-122"/>
                <a:cs typeface="Microsoft YaHei" charset="-122"/>
              </a:rPr>
              <a:t>2</a:t>
            </a:r>
            <a:r>
              <a:rPr lang="zh-CN" altLang="en-US" sz="2000" b="1" i="0">
                <a:effectLst/>
                <a:latin typeface="Microsoft YaHei" charset="-122"/>
                <a:ea typeface="Microsoft YaHei" charset="-122"/>
                <a:cs typeface="Microsoft YaHei" charset="-122"/>
              </a:rPr>
              <a:t>、锐化</a:t>
            </a:r>
          </a:p>
        </p:txBody>
      </p:sp>
      <p:sp>
        <p:nvSpPr>
          <p:cNvPr id="17" name="右箭头 16"/>
          <p:cNvSpPr/>
          <p:nvPr/>
        </p:nvSpPr>
        <p:spPr>
          <a:xfrm rot="5400000">
            <a:off x="4661644" y="3977754"/>
            <a:ext cx="519953" cy="322730"/>
          </a:xfrm>
          <a:prstGeom prst="rightArrow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4111" y="4514013"/>
            <a:ext cx="3455020" cy="204793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852" y="3700969"/>
            <a:ext cx="1778000" cy="87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911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-311498" y="0"/>
            <a:ext cx="2458350" cy="477805"/>
          </a:xfrm>
        </p:spPr>
        <p:txBody>
          <a:bodyPr/>
          <a:lstStyle/>
          <a:p>
            <a:r>
              <a:rPr kumimoji="1" lang="zh-CN" altLang="en-US"/>
              <a:t>卷积运算</a:t>
            </a:r>
          </a:p>
        </p:txBody>
      </p:sp>
      <p:sp>
        <p:nvSpPr>
          <p:cNvPr id="5" name="矩形 4"/>
          <p:cNvSpPr/>
          <p:nvPr/>
        </p:nvSpPr>
        <p:spPr>
          <a:xfrm>
            <a:off x="272218" y="452271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2400" b="1" i="1" spc="300">
                <a:solidFill>
                  <a:schemeClr val="accent2"/>
                </a:solidFill>
                <a:latin typeface="Microsoft YaHei" charset="-122"/>
                <a:ea typeface="Microsoft YaHei" charset="-122"/>
                <a:cs typeface="Microsoft YaHei" charset="-122"/>
              </a:rPr>
              <a:t>卷积在图像处理中的应用</a:t>
            </a:r>
            <a:endParaRPr lang="zh-CN" altLang="en-US" sz="2000" b="1" i="1" spc="300">
              <a:solidFill>
                <a:schemeClr val="accent2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4112" y="1773079"/>
            <a:ext cx="3455020" cy="1991146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691488" y="1427963"/>
            <a:ext cx="162576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1"/>
            <a:r>
              <a:rPr lang="en-US" altLang="zh-CN" sz="2000" b="1" i="0">
                <a:effectLst/>
                <a:latin typeface="Microsoft YaHei" charset="-122"/>
                <a:ea typeface="Microsoft YaHei" charset="-122"/>
                <a:cs typeface="Microsoft YaHei" charset="-122"/>
              </a:rPr>
              <a:t>3</a:t>
            </a:r>
            <a:r>
              <a:rPr lang="zh-CN" altLang="en-US" sz="2000" b="1" i="0">
                <a:effectLst/>
                <a:latin typeface="Microsoft YaHei" charset="-122"/>
                <a:ea typeface="Microsoft YaHei" charset="-122"/>
                <a:cs typeface="Microsoft YaHei" charset="-122"/>
              </a:rPr>
              <a:t>、边缘检测</a:t>
            </a:r>
          </a:p>
        </p:txBody>
      </p:sp>
      <p:sp>
        <p:nvSpPr>
          <p:cNvPr id="17" name="右箭头 16"/>
          <p:cNvSpPr/>
          <p:nvPr/>
        </p:nvSpPr>
        <p:spPr>
          <a:xfrm rot="5400000">
            <a:off x="4661644" y="3977754"/>
            <a:ext cx="519953" cy="322730"/>
          </a:xfrm>
          <a:prstGeom prst="rightArrow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4112" y="4514013"/>
            <a:ext cx="3455020" cy="2081422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502" y="3764225"/>
            <a:ext cx="1790700" cy="88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396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-311498" y="0"/>
            <a:ext cx="2458350" cy="477805"/>
          </a:xfrm>
        </p:spPr>
        <p:txBody>
          <a:bodyPr/>
          <a:lstStyle/>
          <a:p>
            <a:r>
              <a:rPr kumimoji="1" lang="zh-CN" altLang="en-US"/>
              <a:t>卷积运算</a:t>
            </a:r>
          </a:p>
        </p:txBody>
      </p:sp>
      <p:sp>
        <p:nvSpPr>
          <p:cNvPr id="5" name="矩形 4"/>
          <p:cNvSpPr/>
          <p:nvPr/>
        </p:nvSpPr>
        <p:spPr>
          <a:xfrm>
            <a:off x="272218" y="452271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2400" b="1" i="1" spc="300">
                <a:solidFill>
                  <a:schemeClr val="accent2"/>
                </a:solidFill>
                <a:latin typeface="Microsoft YaHei" charset="-122"/>
                <a:ea typeface="Microsoft YaHei" charset="-122"/>
                <a:cs typeface="Microsoft YaHei" charset="-122"/>
              </a:rPr>
              <a:t>卷积在图像处理中的应用</a:t>
            </a:r>
            <a:endParaRPr lang="zh-CN" altLang="en-US" sz="2000" b="1" i="1" spc="300">
              <a:solidFill>
                <a:schemeClr val="accent2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637700" y="1335429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1"/>
            <a:r>
              <a:rPr lang="zh-CN" altLang="en-US" sz="2000" b="1" i="0">
                <a:effectLst/>
                <a:latin typeface="Microsoft YaHei" charset="-122"/>
                <a:ea typeface="Microsoft YaHei" charset="-122"/>
                <a:cs typeface="Microsoft YaHei" charset="-122"/>
              </a:rPr>
              <a:t>实现代码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6852" y="1335429"/>
            <a:ext cx="6023925" cy="5386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419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数据预处理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430425" y="1152242"/>
            <a:ext cx="131318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200" b="1" i="1">
                <a:solidFill>
                  <a:schemeClr val="accent2">
                    <a:lumMod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学员练习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2087015" y="1734846"/>
            <a:ext cx="33874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>
                <a:latin typeface="Microsoft YaHei" charset="-122"/>
                <a:ea typeface="Microsoft YaHei" charset="-122"/>
                <a:cs typeface="Microsoft YaHei" charset="-122"/>
              </a:rPr>
              <a:t>使用</a:t>
            </a:r>
            <a:r>
              <a:rPr kumimoji="1" lang="en-US" altLang="zh-CN" sz="2000">
                <a:latin typeface="Microsoft YaHei" charset="-122"/>
                <a:ea typeface="Microsoft YaHei" charset="-122"/>
                <a:cs typeface="Microsoft YaHei" charset="-122"/>
              </a:rPr>
              <a:t>opencv</a:t>
            </a:r>
            <a:r>
              <a:rPr kumimoji="1" lang="zh-CN" altLang="en-US" sz="2000">
                <a:latin typeface="Microsoft YaHei" charset="-122"/>
                <a:ea typeface="Microsoft YaHei" charset="-122"/>
                <a:cs typeface="Microsoft YaHei" charset="-122"/>
              </a:rPr>
              <a:t>对图像进行处理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3987774" y="3069332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>
                <a:latin typeface="Microsoft YaHei" charset="-122"/>
                <a:ea typeface="Microsoft YaHei" charset="-122"/>
                <a:cs typeface="Microsoft YaHei" charset="-122"/>
              </a:rPr>
              <a:t>时间：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4941881" y="3069332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计时控件</a:t>
            </a:r>
          </a:p>
        </p:txBody>
      </p:sp>
    </p:spTree>
    <p:extLst>
      <p:ext uri="{BB962C8B-B14F-4D97-AF65-F5344CB8AC3E}">
        <p14:creationId xmlns:p14="http://schemas.microsoft.com/office/powerpoint/2010/main" val="140882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-311498" y="0"/>
            <a:ext cx="2458350" cy="477805"/>
          </a:xfrm>
        </p:spPr>
        <p:txBody>
          <a:bodyPr/>
          <a:lstStyle/>
          <a:p>
            <a:r>
              <a:rPr kumimoji="1" lang="zh-CN" altLang="en-US"/>
              <a:t>卷积运算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731080" y="824261"/>
            <a:ext cx="2031325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zh-CN" altLang="en-US" sz="2400" b="1" i="1">
                <a:solidFill>
                  <a:srgbClr val="FF72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图像卷积运算</a:t>
            </a:r>
            <a:endParaRPr kumimoji="1" lang="en-US" altLang="zh-CN" sz="2400" b="1" i="1">
              <a:solidFill>
                <a:srgbClr val="FF723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341120" y="1632382"/>
            <a:ext cx="786384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latinLnBrk="1">
              <a:lnSpc>
                <a:spcPct val="200000"/>
              </a:lnSpc>
              <a:buFont typeface="Arial" charset="0"/>
              <a:buChar char="•"/>
            </a:pPr>
            <a:r>
              <a:rPr lang="en-US" altLang="zh-CN" sz="2000" b="0" i="0">
                <a:solidFill>
                  <a:srgbClr val="333333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</a:rPr>
              <a:t>2D</a:t>
            </a:r>
            <a:r>
              <a:rPr lang="zh-CN" altLang="en-US" sz="2000" b="0" i="0">
                <a:solidFill>
                  <a:srgbClr val="333333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</a:rPr>
              <a:t>卷积一般采用较小的卷积核，如</a:t>
            </a:r>
            <a:r>
              <a:rPr lang="en-US" altLang="zh-CN" sz="2000" b="0" i="0">
                <a:solidFill>
                  <a:srgbClr val="333333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</a:rPr>
              <a:t>3*3</a:t>
            </a:r>
            <a:r>
              <a:rPr lang="zh-CN" altLang="en-US" sz="2000" b="0" i="0">
                <a:solidFill>
                  <a:srgbClr val="333333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</a:rPr>
              <a:t>、</a:t>
            </a:r>
            <a:r>
              <a:rPr lang="en-US" altLang="zh-CN" sz="2000" b="0" i="0">
                <a:solidFill>
                  <a:srgbClr val="333333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</a:rPr>
              <a:t>5*5</a:t>
            </a:r>
          </a:p>
          <a:p>
            <a:pPr marL="342900" indent="-342900" latinLnBrk="1">
              <a:lnSpc>
                <a:spcPct val="200000"/>
              </a:lnSpc>
              <a:buFont typeface="Arial" charset="0"/>
              <a:buChar char="•"/>
            </a:pPr>
            <a:r>
              <a:rPr lang="zh-CN" altLang="en-US" sz="2000" b="0" i="0">
                <a:solidFill>
                  <a:srgbClr val="333333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</a:rPr>
              <a:t>滤波器的大小应该为奇数，如</a:t>
            </a:r>
            <a:r>
              <a:rPr lang="en-US" altLang="zh-CN" sz="2000" b="0" i="0">
                <a:solidFill>
                  <a:srgbClr val="333333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</a:rPr>
              <a:t>5*5 </a:t>
            </a:r>
            <a:r>
              <a:rPr lang="zh-CN" altLang="en-US" sz="2000" b="0" i="0">
                <a:solidFill>
                  <a:srgbClr val="333333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</a:rPr>
              <a:t>、</a:t>
            </a:r>
            <a:r>
              <a:rPr lang="en-US" altLang="zh-CN" sz="2000" b="0" i="0">
                <a:solidFill>
                  <a:srgbClr val="333333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</a:rPr>
              <a:t>7*7 </a:t>
            </a:r>
            <a:r>
              <a:rPr lang="zh-CN" altLang="en-US" sz="2000" b="0" i="0">
                <a:solidFill>
                  <a:srgbClr val="333333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</a:rPr>
              <a:t>，这样才会有中心</a:t>
            </a:r>
            <a:endParaRPr lang="en-US" altLang="zh-CN" sz="2000" b="0" i="0">
              <a:solidFill>
                <a:srgbClr val="333333"/>
              </a:solidFill>
              <a:effectLst/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342900" indent="-342900" latinLnBrk="1">
              <a:lnSpc>
                <a:spcPct val="200000"/>
              </a:lnSpc>
              <a:buFont typeface="Arial" charset="0"/>
              <a:buChar char="•"/>
            </a:pPr>
            <a:r>
              <a:rPr lang="zh-CN" altLang="en-US" sz="2000" b="0" i="0">
                <a:solidFill>
                  <a:srgbClr val="333333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</a:rPr>
              <a:t>滤波器矩阵所有的元素之和等于</a:t>
            </a:r>
            <a:r>
              <a:rPr lang="en-US" altLang="zh-CN" sz="2000" b="0" i="0">
                <a:solidFill>
                  <a:srgbClr val="333333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</a:rPr>
              <a:t>1</a:t>
            </a:r>
            <a:r>
              <a:rPr lang="zh-CN" altLang="en-US" sz="2000" b="0" i="0">
                <a:solidFill>
                  <a:srgbClr val="333333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</a:rPr>
              <a:t>，滤波前后图像的亮度保持不变。大于</a:t>
            </a:r>
            <a:r>
              <a:rPr lang="en-US" altLang="zh-CN" sz="2000" b="0" i="0">
                <a:solidFill>
                  <a:srgbClr val="333333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</a:rPr>
              <a:t>1</a:t>
            </a:r>
            <a:r>
              <a:rPr lang="zh-CN" altLang="en-US" sz="2000" b="0" i="0">
                <a:solidFill>
                  <a:srgbClr val="333333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</a:rPr>
              <a:t>，图像变亮，小于</a:t>
            </a:r>
            <a:r>
              <a:rPr lang="en-US" altLang="zh-CN" sz="2000" b="0" i="0">
                <a:solidFill>
                  <a:srgbClr val="333333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</a:rPr>
              <a:t>1</a:t>
            </a:r>
            <a:r>
              <a:rPr lang="zh-CN" altLang="en-US" sz="2000" b="0" i="0">
                <a:solidFill>
                  <a:srgbClr val="333333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</a:rPr>
              <a:t>，图像变暗</a:t>
            </a:r>
          </a:p>
          <a:p>
            <a:pPr marL="342900" indent="-342900" latinLnBrk="1">
              <a:lnSpc>
                <a:spcPct val="200000"/>
              </a:lnSpc>
              <a:buFont typeface="Arial" charset="0"/>
              <a:buChar char="•"/>
            </a:pPr>
            <a:r>
              <a:rPr lang="zh-CN" altLang="en-US" sz="2000" b="0" i="0">
                <a:solidFill>
                  <a:srgbClr val="333333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</a:rPr>
              <a:t>对于滤波后的结构，可能会出现</a:t>
            </a:r>
            <a:r>
              <a:rPr lang="en-US" altLang="zh-CN" sz="2000" b="0" i="0">
                <a:solidFill>
                  <a:srgbClr val="333333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</a:rPr>
              <a:t>0~255</a:t>
            </a:r>
            <a:r>
              <a:rPr lang="zh-CN" altLang="en-US" sz="2000" b="0" i="0">
                <a:solidFill>
                  <a:srgbClr val="333333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</a:rPr>
              <a:t>以外的数值。对这种情况，直接截断到</a:t>
            </a:r>
            <a:r>
              <a:rPr lang="en-US" altLang="zh-CN" sz="2000" b="0" i="0">
                <a:solidFill>
                  <a:srgbClr val="333333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</a:rPr>
              <a:t>0</a:t>
            </a:r>
            <a:r>
              <a:rPr lang="zh-CN" altLang="en-US" sz="2000" b="0" i="0">
                <a:solidFill>
                  <a:srgbClr val="333333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</a:rPr>
              <a:t>和</a:t>
            </a:r>
            <a:r>
              <a:rPr lang="en-US" altLang="zh-CN" sz="2000" b="0" i="0">
                <a:solidFill>
                  <a:srgbClr val="333333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</a:rPr>
              <a:t>255</a:t>
            </a:r>
            <a:r>
              <a:rPr lang="zh-CN" altLang="en-US" sz="2000" b="0" i="0">
                <a:solidFill>
                  <a:srgbClr val="333333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</a:rPr>
              <a:t>之间即可</a:t>
            </a:r>
          </a:p>
        </p:txBody>
      </p:sp>
    </p:spTree>
    <p:extLst>
      <p:ext uri="{BB962C8B-B14F-4D97-AF65-F5344CB8AC3E}">
        <p14:creationId xmlns:p14="http://schemas.microsoft.com/office/powerpoint/2010/main" val="625029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-39464" y="517292"/>
            <a:ext cx="12231464" cy="6340708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-244927" y="29615"/>
            <a:ext cx="3197677" cy="477805"/>
          </a:xfrm>
        </p:spPr>
        <p:txBody>
          <a:bodyPr/>
          <a:lstStyle/>
          <a:p>
            <a:r>
              <a:rPr kumimoji="1" lang="zh-CN" altLang="en-US"/>
              <a:t>深度神经网络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13" t="13946" r="3368"/>
          <a:stretch/>
        </p:blipFill>
        <p:spPr>
          <a:xfrm>
            <a:off x="543938" y="1197055"/>
            <a:ext cx="4091001" cy="4177233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 rotWithShape="1"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13" t="39103" r="3368" b="58369"/>
          <a:stretch/>
        </p:blipFill>
        <p:spPr>
          <a:xfrm>
            <a:off x="543936" y="2417064"/>
            <a:ext cx="4091001" cy="122680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 rotWithShape="1"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13" t="50877" r="3368" b="46120"/>
          <a:stretch/>
        </p:blipFill>
        <p:spPr>
          <a:xfrm>
            <a:off x="543939" y="3285672"/>
            <a:ext cx="4091001" cy="145774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 rotWithShape="1"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13" t="80564" r="3368" b="15614"/>
          <a:stretch/>
        </p:blipFill>
        <p:spPr>
          <a:xfrm>
            <a:off x="543940" y="4562196"/>
            <a:ext cx="4091001" cy="185530"/>
          </a:xfrm>
          <a:prstGeom prst="rect">
            <a:avLst/>
          </a:prstGeom>
        </p:spPr>
      </p:pic>
      <p:sp>
        <p:nvSpPr>
          <p:cNvPr id="4" name="右大括号 3"/>
          <p:cNvSpPr/>
          <p:nvPr/>
        </p:nvSpPr>
        <p:spPr>
          <a:xfrm rot="5400000">
            <a:off x="5799615" y="-1957398"/>
            <a:ext cx="553306" cy="10486138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bg1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757911" y="3850143"/>
            <a:ext cx="7521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784</a:t>
            </a:r>
            <a:endParaRPr kumimoji="1" lang="zh-CN" altLang="en-US" sz="2400" b="1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30040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5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0.7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3.33333E-6 L 0.31211 -0.05115 " pathEditMode="relative" rAng="0" ptsTypes="AA">
                                      <p:cBhvr>
                                        <p:cTn id="27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872" y="-2037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1.17961E-16 L 0.56458 -0.23611 " pathEditMode="relative" rAng="0" ptsTypes="AA">
                                      <p:cBhvr>
                                        <p:cTn id="29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008" y="-13819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39 -0.0037 L 0.00117 0.07732 " pathEditMode="relative" ptsTypes="AA">
                                      <p:cBhvr>
                                        <p:cTn id="31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33017" y="2823708"/>
            <a:ext cx="8037938" cy="810204"/>
          </a:xfrm>
        </p:spPr>
        <p:txBody>
          <a:bodyPr/>
          <a:lstStyle/>
          <a:p>
            <a:r>
              <a:rPr kumimoji="1" lang="zh-CN" altLang="en-US" spc="600"/>
              <a:t>图像特征提取</a:t>
            </a:r>
          </a:p>
        </p:txBody>
      </p:sp>
    </p:spTree>
    <p:extLst>
      <p:ext uri="{BB962C8B-B14F-4D97-AF65-F5344CB8AC3E}">
        <p14:creationId xmlns:p14="http://schemas.microsoft.com/office/powerpoint/2010/main" val="1594598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-311498" y="-5223"/>
            <a:ext cx="1713578" cy="533543"/>
          </a:xfrm>
        </p:spPr>
        <p:txBody>
          <a:bodyPr/>
          <a:lstStyle/>
          <a:p>
            <a:r>
              <a:rPr kumimoji="1" lang="zh-CN" altLang="en-US"/>
              <a:t>案例</a:t>
            </a:r>
          </a:p>
        </p:txBody>
      </p:sp>
      <p:sp>
        <p:nvSpPr>
          <p:cNvPr id="5" name="矩形 4"/>
          <p:cNvSpPr/>
          <p:nvPr/>
        </p:nvSpPr>
        <p:spPr>
          <a:xfrm>
            <a:off x="1007080" y="1412818"/>
            <a:ext cx="5266129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0" i="0">
                <a:solidFill>
                  <a:srgbClr val="3D464D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</a:rPr>
              <a:t>通过</a:t>
            </a:r>
            <a:r>
              <a:rPr lang="en-US" altLang="zh-CN" sz="2000" b="0" i="0">
                <a:solidFill>
                  <a:srgbClr val="3D464D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</a:rPr>
              <a:t>CNN</a:t>
            </a:r>
            <a:r>
              <a:rPr lang="zh-CN" altLang="en-US" sz="2000" b="0" i="0">
                <a:solidFill>
                  <a:srgbClr val="3D464D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</a:rPr>
              <a:t>识别出图片中的手写数字</a:t>
            </a:r>
            <a:endParaRPr lang="zh-CN" altLang="en-US" sz="200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657641" y="878236"/>
            <a:ext cx="95019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spc="300">
                <a:solidFill>
                  <a:srgbClr val="FF7230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</a:rPr>
              <a:t>卷积神经网络</a:t>
            </a:r>
            <a:r>
              <a:rPr lang="en-US" altLang="zh-CN" sz="2400" b="1" spc="300">
                <a:solidFill>
                  <a:srgbClr val="FF7230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</a:rPr>
              <a:t>(Convolutional Neural Network, CNN)</a:t>
            </a:r>
            <a:endParaRPr lang="zh-CN" altLang="en-US" sz="2400" b="1" spc="300">
              <a:solidFill>
                <a:srgbClr val="FF723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420" y="2484628"/>
            <a:ext cx="1560068" cy="156006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420" y="4562508"/>
            <a:ext cx="1560068" cy="1560068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745002" y="3771155"/>
            <a:ext cx="1932826" cy="1266018"/>
          </a:xfrm>
          <a:prstGeom prst="rect">
            <a:avLst/>
          </a:prstGeom>
          <a:noFill/>
        </p:spPr>
        <p:txBody>
          <a:bodyPr wrap="square" rtlCol="0" anchor="ctr" anchorCtr="1">
            <a:noAutofit/>
          </a:bodyPr>
          <a:lstStyle/>
          <a:p>
            <a:r>
              <a:rPr kumimoji="1" lang="en-US" altLang="zh-CN" sz="4400" b="1" spc="300">
                <a:solidFill>
                  <a:srgbClr val="FF72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CNN</a:t>
            </a:r>
            <a:endParaRPr kumimoji="1" lang="zh-CN" altLang="en-US" sz="4400" b="1" spc="300">
              <a:solidFill>
                <a:srgbClr val="FF723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cxnSp>
        <p:nvCxnSpPr>
          <p:cNvPr id="10" name="直线箭头连接符 9"/>
          <p:cNvCxnSpPr/>
          <p:nvPr/>
        </p:nvCxnSpPr>
        <p:spPr>
          <a:xfrm>
            <a:off x="2999648" y="3409868"/>
            <a:ext cx="786800" cy="539242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线箭头连接符 13"/>
          <p:cNvCxnSpPr/>
          <p:nvPr/>
        </p:nvCxnSpPr>
        <p:spPr>
          <a:xfrm flipV="1">
            <a:off x="2999648" y="4828032"/>
            <a:ext cx="786800" cy="56413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线箭头连接符 16"/>
          <p:cNvCxnSpPr/>
          <p:nvPr/>
        </p:nvCxnSpPr>
        <p:spPr>
          <a:xfrm flipV="1">
            <a:off x="5394553" y="3526395"/>
            <a:ext cx="878656" cy="376151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线箭头连接符 20"/>
          <p:cNvCxnSpPr/>
          <p:nvPr/>
        </p:nvCxnSpPr>
        <p:spPr>
          <a:xfrm>
            <a:off x="5484177" y="4688823"/>
            <a:ext cx="789032" cy="315208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6661342" y="2892789"/>
            <a:ext cx="68159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6600">
                <a:latin typeface="Microsoft YaHei" charset="-122"/>
                <a:ea typeface="Microsoft YaHei" charset="-122"/>
                <a:cs typeface="Microsoft YaHei" charset="-122"/>
              </a:rPr>
              <a:t>4</a:t>
            </a:r>
            <a:endParaRPr kumimoji="1" lang="zh-CN" altLang="en-US" sz="660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6661341" y="4532180"/>
            <a:ext cx="68159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6600">
                <a:latin typeface="Microsoft YaHei" charset="-122"/>
                <a:ea typeface="Microsoft YaHei" charset="-122"/>
                <a:cs typeface="Microsoft YaHei" charset="-122"/>
              </a:rPr>
              <a:t>7</a:t>
            </a:r>
            <a:endParaRPr kumimoji="1" lang="zh-CN" altLang="en-US" sz="660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4489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-311498" y="-5223"/>
            <a:ext cx="1713578" cy="533543"/>
          </a:xfrm>
        </p:spPr>
        <p:txBody>
          <a:bodyPr/>
          <a:lstStyle/>
          <a:p>
            <a:r>
              <a:rPr kumimoji="1" lang="zh-CN" altLang="en-US"/>
              <a:t>案例</a:t>
            </a:r>
          </a:p>
        </p:txBody>
      </p:sp>
      <p:sp>
        <p:nvSpPr>
          <p:cNvPr id="5" name="矩形 4"/>
          <p:cNvSpPr/>
          <p:nvPr/>
        </p:nvSpPr>
        <p:spPr>
          <a:xfrm>
            <a:off x="815162" y="579469"/>
            <a:ext cx="7159257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i="0">
                <a:solidFill>
                  <a:srgbClr val="FF7230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</a:rPr>
              <a:t>计算机如何看待图片</a:t>
            </a:r>
            <a:endParaRPr lang="zh-CN" altLang="en-US" sz="2000" b="1">
              <a:solidFill>
                <a:srgbClr val="FF723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815162" y="1133467"/>
            <a:ext cx="675149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0" i="0">
                <a:effectLst/>
                <a:latin typeface="Microsoft YaHei" charset="-122"/>
                <a:ea typeface="Microsoft YaHei" charset="-122"/>
                <a:cs typeface="Microsoft YaHei" charset="-122"/>
              </a:rPr>
              <a:t>将基本上将该图像分成像素矩阵，并将代表位置处的每个像素的颜色代码存储起来。</a:t>
            </a:r>
            <a:endParaRPr lang="zh-CN" altLang="en-US" sz="200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213721" y="3303292"/>
            <a:ext cx="267461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>
                <a:solidFill>
                  <a:schemeClr val="bg2">
                    <a:lumMod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数字</a:t>
            </a:r>
            <a:r>
              <a:rPr lang="en-US" altLang="zh-CN" sz="2000">
                <a:solidFill>
                  <a:schemeClr val="bg2">
                    <a:lumMod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1</a:t>
            </a:r>
            <a:r>
              <a:rPr lang="zh-CN" altLang="en-US" sz="2000">
                <a:solidFill>
                  <a:schemeClr val="bg2">
                    <a:lumMod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是白色，</a:t>
            </a:r>
            <a:r>
              <a:rPr lang="en-US" altLang="zh-CN" sz="2000">
                <a:solidFill>
                  <a:schemeClr val="bg2">
                    <a:lumMod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256</a:t>
            </a:r>
            <a:r>
              <a:rPr lang="zh-CN" altLang="en-US" sz="2000">
                <a:solidFill>
                  <a:schemeClr val="bg2">
                    <a:lumMod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是最暗的绿色</a:t>
            </a:r>
          </a:p>
        </p:txBody>
      </p:sp>
      <p:sp>
        <p:nvSpPr>
          <p:cNvPr id="8" name="矩形 7"/>
          <p:cNvSpPr/>
          <p:nvPr/>
        </p:nvSpPr>
        <p:spPr>
          <a:xfrm>
            <a:off x="815162" y="2703128"/>
            <a:ext cx="2733441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zh-CN" altLang="en-US" sz="2000">
                <a:latin typeface="Microsoft YaHei" charset="-122"/>
                <a:ea typeface="Microsoft YaHei" charset="-122"/>
                <a:cs typeface="Microsoft YaHei" charset="-122"/>
              </a:rPr>
              <a:t>在表示数字</a:t>
            </a:r>
            <a:r>
              <a:rPr lang="en-US" altLang="zh-CN" sz="2000">
                <a:latin typeface="Microsoft YaHei" charset="-122"/>
                <a:ea typeface="Microsoft YaHei" charset="-122"/>
                <a:cs typeface="Microsoft YaHei" charset="-122"/>
              </a:rPr>
              <a:t>4</a:t>
            </a:r>
            <a:r>
              <a:rPr lang="zh-CN" altLang="en-US" sz="2000">
                <a:latin typeface="Microsoft YaHei" charset="-122"/>
                <a:ea typeface="Microsoft YaHei" charset="-122"/>
                <a:cs typeface="Microsoft YaHei" charset="-122"/>
              </a:rPr>
              <a:t>矩阵中</a:t>
            </a:r>
            <a:endParaRPr lang="en-US" altLang="zh-CN" sz="200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graphicFrame>
        <p:nvGraphicFramePr>
          <p:cNvPr id="10" name="表格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0042526"/>
              </p:ext>
            </p:extLst>
          </p:nvPr>
        </p:nvGraphicFramePr>
        <p:xfrm>
          <a:off x="3855912" y="2466864"/>
          <a:ext cx="3710748" cy="3704181"/>
        </p:xfrm>
        <a:graphic>
          <a:graphicData uri="http://schemas.openxmlformats.org/drawingml/2006/table">
            <a:tbl>
              <a:tblPr/>
              <a:tblGrid>
                <a:gridCol w="927687"/>
                <a:gridCol w="927687"/>
                <a:gridCol w="927687"/>
                <a:gridCol w="927687"/>
              </a:tblGrid>
              <a:tr h="217893">
                <a:tc>
                  <a:txBody>
                    <a:bodyPr/>
                    <a:lstStyle/>
                    <a:p>
                      <a:pPr algn="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DengXian" charset="-122"/>
                        </a:rPr>
                        <a:t>25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F3E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DengXian" charset="-122"/>
                        </a:rPr>
                        <a:t>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DengXian" charset="-122"/>
                        </a:rPr>
                        <a:t>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DengXian" charset="-122"/>
                        </a:rPr>
                        <a:t>40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EBDF"/>
                    </a:solidFill>
                  </a:tcPr>
                </a:tc>
              </a:tr>
              <a:tr h="217893">
                <a:tc>
                  <a:txBody>
                    <a:bodyPr/>
                    <a:lstStyle/>
                    <a:p>
                      <a:pPr algn="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DengXian" charset="-122"/>
                        </a:rPr>
                        <a:t>223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904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DengXian" charset="-122"/>
                        </a:rPr>
                        <a:t>7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FC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DengXian" charset="-122"/>
                        </a:rPr>
                        <a:t>6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FCF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DengXian" charset="-122"/>
                        </a:rPr>
                        <a:t>154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6B283"/>
                    </a:solidFill>
                  </a:tcPr>
                </a:tc>
              </a:tr>
              <a:tr h="217893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DengXian" charset="-122"/>
                        </a:rPr>
                        <a:t>196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99D6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DengXian" charset="-122"/>
                        </a:rPr>
                        <a:t>8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FB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DengXian" charset="-122"/>
                        </a:rPr>
                        <a:t>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DengXian" charset="-122"/>
                        </a:rPr>
                        <a:t>213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D9553"/>
                    </a:solidFill>
                  </a:tcPr>
                </a:tc>
              </a:tr>
              <a:tr h="217893">
                <a:tc>
                  <a:txBody>
                    <a:bodyPr/>
                    <a:lstStyle/>
                    <a:p>
                      <a:pPr algn="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DengXian" charset="-122"/>
                        </a:rPr>
                        <a:t>249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DengXian" charset="-122"/>
                        </a:rPr>
                        <a:t>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DengXian" charset="-122"/>
                        </a:rPr>
                        <a:t>3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EF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DengXian" charset="-122"/>
                        </a:rPr>
                        <a:t>163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0AE7B"/>
                    </a:solidFill>
                  </a:tcPr>
                </a:tc>
              </a:tr>
              <a:tr h="217893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DengXian" charset="-122"/>
                        </a:rPr>
                        <a:t>60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E1C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DengXian" charset="-122"/>
                        </a:rPr>
                        <a:t>7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FC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DengXian" charset="-122"/>
                        </a:rPr>
                        <a:t>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DengXian" charset="-122"/>
                        </a:rPr>
                        <a:t>13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F9F5"/>
                    </a:solidFill>
                  </a:tcPr>
                </a:tc>
              </a:tr>
              <a:tr h="217893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DengXian" charset="-122"/>
                        </a:rPr>
                        <a:t>59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7E2D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DengXian" charset="-122"/>
                        </a:rPr>
                        <a:t>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DengXian" charset="-122"/>
                        </a:rPr>
                        <a:t>7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FC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DengXian" charset="-122"/>
                        </a:rPr>
                        <a:t>72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EDBC5"/>
                    </a:solidFill>
                  </a:tcPr>
                </a:tc>
              </a:tr>
              <a:tr h="217893">
                <a:tc>
                  <a:txBody>
                    <a:bodyPr/>
                    <a:lstStyle/>
                    <a:p>
                      <a:pPr algn="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DengXian" charset="-122"/>
                        </a:rPr>
                        <a:t>214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D945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DengXian" charset="-122"/>
                        </a:rPr>
                        <a:t>7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FC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DengXian" charset="-122"/>
                        </a:rPr>
                        <a:t>3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EF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DengXian" charset="-122"/>
                        </a:rPr>
                        <a:t>85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5D5BB"/>
                    </a:solidFill>
                  </a:tcPr>
                </a:tc>
              </a:tr>
              <a:tr h="217893">
                <a:tc>
                  <a:txBody>
                    <a:bodyPr/>
                    <a:lstStyle/>
                    <a:p>
                      <a:pPr algn="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DengXian" charset="-122"/>
                        </a:rPr>
                        <a:t>89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2D3B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1200" b="0" i="0" u="none" strike="noStrike">
                          <a:solidFill>
                            <a:srgbClr val="000000"/>
                          </a:solidFill>
                          <a:effectLst/>
                          <a:latin typeface="DengXian" charset="-122"/>
                        </a:rPr>
                        <a:t>182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3A46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DengXian" charset="-122"/>
                        </a:rPr>
                        <a:t>219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9924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DengXian" charset="-122"/>
                        </a:rPr>
                        <a:t>97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DCFB1"/>
                    </a:solidFill>
                  </a:tcPr>
                </a:tc>
              </a:tr>
              <a:tr h="217893"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DengXian" charset="-122"/>
                        </a:rPr>
                        <a:t>74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DDAC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DengXian" charset="-122"/>
                        </a:rPr>
                        <a:t>146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BB68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DengXian" charset="-122"/>
                        </a:rPr>
                        <a:t>113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2C7A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DengXian" charset="-122"/>
                        </a:rPr>
                        <a:t>121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CC39D"/>
                    </a:solidFill>
                  </a:tcPr>
                </a:tc>
              </a:tr>
              <a:tr h="217893">
                <a:tc>
                  <a:txBody>
                    <a:bodyPr/>
                    <a:lstStyle/>
                    <a:p>
                      <a:pPr algn="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DengXian" charset="-122"/>
                        </a:rPr>
                        <a:t>89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2D3B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DengXian" charset="-122"/>
                        </a:rPr>
                        <a:t>112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3C7A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DengXian" charset="-122"/>
                        </a:rPr>
                        <a:t>244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8853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DengXian" charset="-122"/>
                        </a:rPr>
                        <a:t>131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6BE95"/>
                    </a:solidFill>
                  </a:tcPr>
                </a:tc>
              </a:tr>
              <a:tr h="217893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DengXian" charset="-122"/>
                        </a:rPr>
                        <a:t>3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EF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DengXian" charset="-122"/>
                        </a:rPr>
                        <a:t>4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DF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DengXian" charset="-122"/>
                        </a:rPr>
                        <a:t>8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FB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DengXian" charset="-122"/>
                        </a:rPr>
                        <a:t>47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FE8D9"/>
                    </a:solidFill>
                  </a:tcPr>
                </a:tc>
              </a:tr>
              <a:tr h="217893">
                <a:tc>
                  <a:txBody>
                    <a:bodyPr/>
                    <a:lstStyle/>
                    <a:p>
                      <a:pPr algn="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DengXian" charset="-122"/>
                        </a:rPr>
                        <a:t>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DengXian" charset="-122"/>
                        </a:rPr>
                        <a:t>4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DF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DengXian" charset="-122"/>
                        </a:rPr>
                        <a:t>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tr-TR" sz="1200" b="0" i="0" u="none" strike="noStrike">
                          <a:solidFill>
                            <a:srgbClr val="000000"/>
                          </a:solidFill>
                          <a:effectLst/>
                          <a:latin typeface="DengXian" charset="-122"/>
                        </a:rPr>
                        <a:t>126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9C099"/>
                    </a:solidFill>
                  </a:tcPr>
                </a:tc>
              </a:tr>
              <a:tr h="217893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DengXian" charset="-122"/>
                        </a:rPr>
                        <a:t>7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FC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DengXian" charset="-122"/>
                        </a:rPr>
                        <a:t>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DengXian" charset="-122"/>
                        </a:rPr>
                        <a:t>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DengXian" charset="-122"/>
                        </a:rPr>
                        <a:t>121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CC39D"/>
                    </a:solidFill>
                  </a:tcPr>
                </a:tc>
              </a:tr>
              <a:tr h="217893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DengXian" charset="-122"/>
                        </a:rPr>
                        <a:t>3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EF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DengXian" charset="-122"/>
                        </a:rPr>
                        <a:t>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DF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DengXian" charset="-122"/>
                        </a:rPr>
                        <a:t>8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FB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DengXian" charset="-122"/>
                        </a:rPr>
                        <a:t>131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6BE95"/>
                    </a:solidFill>
                  </a:tcPr>
                </a:tc>
              </a:tr>
              <a:tr h="217893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DengXian" charset="-122"/>
                        </a:rPr>
                        <a:t>7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FC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DengXian" charset="-122"/>
                        </a:rPr>
                        <a:t>6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FCF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DengXian" charset="-122"/>
                        </a:rPr>
                        <a:t>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DF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DengXian" charset="-122"/>
                        </a:rPr>
                        <a:t>47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FE8D9"/>
                    </a:solidFill>
                  </a:tcPr>
                </a:tc>
              </a:tr>
              <a:tr h="217893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DengXian" charset="-122"/>
                        </a:rPr>
                        <a:t>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DF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DengXian" charset="-122"/>
                        </a:rPr>
                        <a:t>3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EF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DengXian" charset="-122"/>
                        </a:rPr>
                        <a:t>8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FB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tr-TR" sz="1200" b="0" i="0" u="none" strike="noStrike">
                          <a:solidFill>
                            <a:srgbClr val="000000"/>
                          </a:solidFill>
                          <a:effectLst/>
                          <a:latin typeface="DengXian" charset="-122"/>
                        </a:rPr>
                        <a:t>126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9C099"/>
                    </a:solidFill>
                  </a:tcPr>
                </a:tc>
              </a:tr>
              <a:tr h="217893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DengXian" charset="-122"/>
                        </a:rPr>
                        <a:t>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DengXian" charset="-122"/>
                        </a:rPr>
                        <a:t>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DengXian" charset="-122"/>
                        </a:rPr>
                        <a:t>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DengXian" charset="-122"/>
                        </a:rPr>
                        <a:t>121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CC39D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85267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-311498" y="-5223"/>
            <a:ext cx="1713578" cy="533543"/>
          </a:xfrm>
        </p:spPr>
        <p:txBody>
          <a:bodyPr/>
          <a:lstStyle/>
          <a:p>
            <a:r>
              <a:rPr kumimoji="1" lang="zh-CN" altLang="en-US"/>
              <a:t>案例</a:t>
            </a:r>
          </a:p>
        </p:txBody>
      </p:sp>
      <p:sp>
        <p:nvSpPr>
          <p:cNvPr id="5" name="矩形 4"/>
          <p:cNvSpPr/>
          <p:nvPr/>
        </p:nvSpPr>
        <p:spPr>
          <a:xfrm>
            <a:off x="1106989" y="1690322"/>
            <a:ext cx="715925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r>
              <a:rPr lang="zh-CN" altLang="en-US" sz="2000" b="0" i="0">
                <a:solidFill>
                  <a:srgbClr val="3D464D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</a:rPr>
              <a:t>全连接神经网络，当图像的尺寸越大时，其连接的参数将变得很多，从而导致计算量非常大。</a:t>
            </a:r>
            <a:endParaRPr lang="zh-CN" altLang="en-US" sz="200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45291" y="832322"/>
            <a:ext cx="7159257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i="0">
                <a:solidFill>
                  <a:srgbClr val="FF7230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</a:rPr>
              <a:t>能使用全连接神经网络吗？</a:t>
            </a:r>
            <a:endParaRPr lang="zh-CN" altLang="en-US" sz="2000" b="1">
              <a:solidFill>
                <a:srgbClr val="FF723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90" name="Picture 2" descr="https://static.oschina.net/uploads/space/2018/0210/002834_i0jn_876354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53" r="55085" b="15514"/>
          <a:stretch/>
        </p:blipFill>
        <p:spPr bwMode="auto">
          <a:xfrm>
            <a:off x="2073656" y="3009987"/>
            <a:ext cx="4102526" cy="3062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303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-311498" y="-5223"/>
            <a:ext cx="1713578" cy="533543"/>
          </a:xfrm>
        </p:spPr>
        <p:txBody>
          <a:bodyPr/>
          <a:lstStyle/>
          <a:p>
            <a:r>
              <a:rPr kumimoji="1" lang="zh-CN" altLang="en-US"/>
              <a:t>案例</a:t>
            </a:r>
          </a:p>
        </p:txBody>
      </p:sp>
      <p:sp>
        <p:nvSpPr>
          <p:cNvPr id="6" name="矩形 5"/>
          <p:cNvSpPr/>
          <p:nvPr/>
        </p:nvSpPr>
        <p:spPr>
          <a:xfrm>
            <a:off x="607488" y="1124188"/>
            <a:ext cx="7159257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>
                <a:solidFill>
                  <a:schemeClr val="tx1">
                    <a:lumMod val="85000"/>
                    <a:lumOff val="1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分析 </a:t>
            </a: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1</a:t>
            </a:r>
            <a:r>
              <a:rPr lang="zh-CN" altLang="en-US" sz="2000" b="1">
                <a:solidFill>
                  <a:schemeClr val="tx1">
                    <a:lumMod val="85000"/>
                    <a:lumOff val="1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——</a:t>
            </a:r>
            <a:r>
              <a:rPr lang="zh-CN" altLang="en-US" sz="2000" b="1">
                <a:solidFill>
                  <a:schemeClr val="tx1">
                    <a:lumMod val="85000"/>
                    <a:lumOff val="1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 标量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607488" y="724078"/>
            <a:ext cx="53142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b="1">
                <a:solidFill>
                  <a:srgbClr val="FF72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不同维度的权重参数对图像的空间排列的影响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4558623" y="3386783"/>
            <a:ext cx="596991" cy="461665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>
                <a:latin typeface="Microsoft YaHei" charset="-122"/>
                <a:ea typeface="Microsoft YaHei" charset="-122"/>
                <a:cs typeface="Microsoft YaHei" charset="-122"/>
              </a:rPr>
              <a:t>3</a:t>
            </a:r>
            <a:endParaRPr kumimoji="1" lang="zh-CN" altLang="en-US" sz="240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graphicFrame>
        <p:nvGraphicFramePr>
          <p:cNvPr id="13" name="表格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2490268"/>
              </p:ext>
            </p:extLst>
          </p:nvPr>
        </p:nvGraphicFramePr>
        <p:xfrm>
          <a:off x="1028591" y="1955186"/>
          <a:ext cx="2940296" cy="3324860"/>
        </p:xfrm>
        <a:graphic>
          <a:graphicData uri="http://schemas.openxmlformats.org/drawingml/2006/table">
            <a:tbl>
              <a:tblPr/>
              <a:tblGrid>
                <a:gridCol w="735074"/>
                <a:gridCol w="735074"/>
                <a:gridCol w="735074"/>
                <a:gridCol w="735074"/>
              </a:tblGrid>
              <a:tr h="179717">
                <a:tc>
                  <a:txBody>
                    <a:bodyPr/>
                    <a:lstStyle/>
                    <a:p>
                      <a:pPr algn="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DengXian" charset="-122"/>
                        </a:rPr>
                        <a:t>25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F3E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DengXian" charset="-122"/>
                        </a:rPr>
                        <a:t>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DengXian" charset="-122"/>
                        </a:rPr>
                        <a:t>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DengXian" charset="-122"/>
                        </a:rPr>
                        <a:t>40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EBDF"/>
                    </a:solidFill>
                  </a:tcPr>
                </a:tc>
              </a:tr>
              <a:tr h="179717">
                <a:tc>
                  <a:txBody>
                    <a:bodyPr/>
                    <a:lstStyle/>
                    <a:p>
                      <a:pPr algn="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DengXian" charset="-122"/>
                        </a:rPr>
                        <a:t>223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904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DengXian" charset="-122"/>
                        </a:rPr>
                        <a:t>7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FC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DengXian" charset="-122"/>
                        </a:rPr>
                        <a:t>6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FCF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DengXian" charset="-122"/>
                        </a:rPr>
                        <a:t>154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6B283"/>
                    </a:solidFill>
                  </a:tcPr>
                </a:tc>
              </a:tr>
              <a:tr h="179717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DengXian" charset="-122"/>
                        </a:rPr>
                        <a:t>196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99D6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DengXian" charset="-122"/>
                        </a:rPr>
                        <a:t>8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FB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DengXian" charset="-122"/>
                        </a:rPr>
                        <a:t>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DengXian" charset="-122"/>
                        </a:rPr>
                        <a:t>213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D9553"/>
                    </a:solidFill>
                  </a:tcPr>
                </a:tc>
              </a:tr>
              <a:tr h="179717">
                <a:tc>
                  <a:txBody>
                    <a:bodyPr/>
                    <a:lstStyle/>
                    <a:p>
                      <a:pPr algn="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DengXian" charset="-122"/>
                        </a:rPr>
                        <a:t>249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DengXian" charset="-122"/>
                        </a:rPr>
                        <a:t>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DengXian" charset="-122"/>
                        </a:rPr>
                        <a:t>3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EF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DengXian" charset="-122"/>
                        </a:rPr>
                        <a:t>163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0AE7B"/>
                    </a:solidFill>
                  </a:tcPr>
                </a:tc>
              </a:tr>
              <a:tr h="179717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DengXian" charset="-122"/>
                        </a:rPr>
                        <a:t>60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E1C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DengXian" charset="-122"/>
                        </a:rPr>
                        <a:t>7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FC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DengXian" charset="-122"/>
                        </a:rPr>
                        <a:t>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DengXian" charset="-122"/>
                        </a:rPr>
                        <a:t>13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F9F5"/>
                    </a:solidFill>
                  </a:tcPr>
                </a:tc>
              </a:tr>
              <a:tr h="179717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DengXian" charset="-122"/>
                        </a:rPr>
                        <a:t>59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7E2D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DengXian" charset="-122"/>
                        </a:rPr>
                        <a:t>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DengXian" charset="-122"/>
                        </a:rPr>
                        <a:t>7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FC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DengXian" charset="-122"/>
                        </a:rPr>
                        <a:t>72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EDBC5"/>
                    </a:solidFill>
                  </a:tcPr>
                </a:tc>
              </a:tr>
              <a:tr h="179717">
                <a:tc>
                  <a:txBody>
                    <a:bodyPr/>
                    <a:lstStyle/>
                    <a:p>
                      <a:pPr algn="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DengXian" charset="-122"/>
                        </a:rPr>
                        <a:t>214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D945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DengXian" charset="-122"/>
                        </a:rPr>
                        <a:t>7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FC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DengXian" charset="-122"/>
                        </a:rPr>
                        <a:t>3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EF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DengXian" charset="-122"/>
                        </a:rPr>
                        <a:t>85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5D5BB"/>
                    </a:solidFill>
                  </a:tcPr>
                </a:tc>
              </a:tr>
              <a:tr h="179717">
                <a:tc>
                  <a:txBody>
                    <a:bodyPr/>
                    <a:lstStyle/>
                    <a:p>
                      <a:pPr algn="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DengXian" charset="-122"/>
                        </a:rPr>
                        <a:t>89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2D3B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1200" b="0" i="0" u="none" strike="noStrike">
                          <a:solidFill>
                            <a:srgbClr val="000000"/>
                          </a:solidFill>
                          <a:effectLst/>
                          <a:latin typeface="DengXian" charset="-122"/>
                        </a:rPr>
                        <a:t>182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3A46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DengXian" charset="-122"/>
                        </a:rPr>
                        <a:t>219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9924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DengXian" charset="-122"/>
                        </a:rPr>
                        <a:t>97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DCFB1"/>
                    </a:solidFill>
                  </a:tcPr>
                </a:tc>
              </a:tr>
              <a:tr h="179717"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DengXian" charset="-122"/>
                        </a:rPr>
                        <a:t>74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DDAC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DengXian" charset="-122"/>
                        </a:rPr>
                        <a:t>146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BB68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DengXian" charset="-122"/>
                        </a:rPr>
                        <a:t>113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2C7A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DengXian" charset="-122"/>
                        </a:rPr>
                        <a:t>121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CC39D"/>
                    </a:solidFill>
                  </a:tcPr>
                </a:tc>
              </a:tr>
              <a:tr h="179717">
                <a:tc>
                  <a:txBody>
                    <a:bodyPr/>
                    <a:lstStyle/>
                    <a:p>
                      <a:pPr algn="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DengXian" charset="-122"/>
                        </a:rPr>
                        <a:t>89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2D3B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DengXian" charset="-122"/>
                        </a:rPr>
                        <a:t>112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3C7A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DengXian" charset="-122"/>
                        </a:rPr>
                        <a:t>244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8853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DengXian" charset="-122"/>
                        </a:rPr>
                        <a:t>131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6BE95"/>
                    </a:solidFill>
                  </a:tcPr>
                </a:tc>
              </a:tr>
              <a:tr h="179717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DengXian" charset="-122"/>
                        </a:rPr>
                        <a:t>3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EF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DengXian" charset="-122"/>
                        </a:rPr>
                        <a:t>4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DF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DengXian" charset="-122"/>
                        </a:rPr>
                        <a:t>8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FB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DengXian" charset="-122"/>
                        </a:rPr>
                        <a:t>47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FE8D9"/>
                    </a:solidFill>
                  </a:tcPr>
                </a:tc>
              </a:tr>
              <a:tr h="179717">
                <a:tc>
                  <a:txBody>
                    <a:bodyPr/>
                    <a:lstStyle/>
                    <a:p>
                      <a:pPr algn="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DengXian" charset="-122"/>
                        </a:rPr>
                        <a:t>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DengXian" charset="-122"/>
                        </a:rPr>
                        <a:t>4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DF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DengXian" charset="-122"/>
                        </a:rPr>
                        <a:t>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tr-TR" sz="1200" b="0" i="0" u="none" strike="noStrike">
                          <a:solidFill>
                            <a:srgbClr val="000000"/>
                          </a:solidFill>
                          <a:effectLst/>
                          <a:latin typeface="DengXian" charset="-122"/>
                        </a:rPr>
                        <a:t>126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9C099"/>
                    </a:solidFill>
                  </a:tcPr>
                </a:tc>
              </a:tr>
              <a:tr h="179717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DengXian" charset="-122"/>
                        </a:rPr>
                        <a:t>7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FC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DengXian" charset="-122"/>
                        </a:rPr>
                        <a:t>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DengXian" charset="-122"/>
                        </a:rPr>
                        <a:t>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DengXian" charset="-122"/>
                        </a:rPr>
                        <a:t>121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CC39D"/>
                    </a:solidFill>
                  </a:tcPr>
                </a:tc>
              </a:tr>
              <a:tr h="179717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DengXian" charset="-122"/>
                        </a:rPr>
                        <a:t>3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EF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DengXian" charset="-122"/>
                        </a:rPr>
                        <a:t>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DF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DengXian" charset="-122"/>
                        </a:rPr>
                        <a:t>8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FB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DengXian" charset="-122"/>
                        </a:rPr>
                        <a:t>131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6BE95"/>
                    </a:solidFill>
                  </a:tcPr>
                </a:tc>
              </a:tr>
              <a:tr h="179717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DengXian" charset="-122"/>
                        </a:rPr>
                        <a:t>7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FC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DengXian" charset="-122"/>
                        </a:rPr>
                        <a:t>6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FCF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DengXian" charset="-122"/>
                        </a:rPr>
                        <a:t>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DF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DengXian" charset="-122"/>
                        </a:rPr>
                        <a:t>47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FE8D9"/>
                    </a:solidFill>
                  </a:tcPr>
                </a:tc>
              </a:tr>
              <a:tr h="179717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DengXian" charset="-122"/>
                        </a:rPr>
                        <a:t>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DF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DengXian" charset="-122"/>
                        </a:rPr>
                        <a:t>3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EF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DengXian" charset="-122"/>
                        </a:rPr>
                        <a:t>8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FB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tr-TR" sz="1200" b="0" i="0" u="none" strike="noStrike">
                          <a:solidFill>
                            <a:srgbClr val="000000"/>
                          </a:solidFill>
                          <a:effectLst/>
                          <a:latin typeface="DengXian" charset="-122"/>
                        </a:rPr>
                        <a:t>126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9C099"/>
                    </a:solidFill>
                  </a:tcPr>
                </a:tc>
              </a:tr>
              <a:tr h="179717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DengXian" charset="-122"/>
                        </a:rPr>
                        <a:t>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DengXian" charset="-122"/>
                        </a:rPr>
                        <a:t>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DengXian" charset="-122"/>
                        </a:rPr>
                        <a:t>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DengXian" charset="-122"/>
                        </a:rPr>
                        <a:t>121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CC39D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5" name="表格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7091978"/>
              </p:ext>
            </p:extLst>
          </p:nvPr>
        </p:nvGraphicFramePr>
        <p:xfrm>
          <a:off x="5745350" y="1955189"/>
          <a:ext cx="3032236" cy="3392877"/>
        </p:xfrm>
        <a:graphic>
          <a:graphicData uri="http://schemas.openxmlformats.org/drawingml/2006/table">
            <a:tbl>
              <a:tblPr/>
              <a:tblGrid>
                <a:gridCol w="758059"/>
                <a:gridCol w="758059"/>
                <a:gridCol w="758059"/>
                <a:gridCol w="758059"/>
              </a:tblGrid>
              <a:tr h="199581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DengXian" charset="-122"/>
                        </a:rPr>
                        <a:t>75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EFE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DengXian" charset="-122"/>
                        </a:rPr>
                        <a:t>6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DengXian" charset="-122"/>
                        </a:rPr>
                        <a:t>3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DengXian" charset="-122"/>
                        </a:rPr>
                        <a:t>120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FE4DC"/>
                    </a:solidFill>
                  </a:tcPr>
                </a:tc>
              </a:tr>
              <a:tr h="199581">
                <a:tc>
                  <a:txBody>
                    <a:bodyPr/>
                    <a:lstStyle/>
                    <a:p>
                      <a:pPr algn="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DengXian" charset="-122"/>
                        </a:rPr>
                        <a:t>669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C683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DengXian" charset="-122"/>
                        </a:rPr>
                        <a:t>21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FB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1200" b="0" i="0" u="none" strike="noStrike">
                          <a:solidFill>
                            <a:srgbClr val="000000"/>
                          </a:solidFill>
                          <a:effectLst/>
                          <a:latin typeface="DengXian" charset="-122"/>
                        </a:rPr>
                        <a:t>18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FB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DengXian" charset="-122"/>
                        </a:rPr>
                        <a:t>462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49777"/>
                    </a:solidFill>
                  </a:tcPr>
                </a:tc>
              </a:tr>
              <a:tr h="199581"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DengXian" charset="-122"/>
                        </a:rPr>
                        <a:t>588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27A5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DengXian" charset="-122"/>
                        </a:rPr>
                        <a:t>24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AF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DengXian" charset="-122"/>
                        </a:rPr>
                        <a:t>6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DengXian" charset="-122"/>
                        </a:rPr>
                        <a:t>639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46F43"/>
                    </a:solidFill>
                  </a:tcPr>
                </a:tc>
              </a:tr>
              <a:tr h="199581"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DengXian" charset="-122"/>
                        </a:rPr>
                        <a:t>747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7562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DengXian" charset="-122"/>
                        </a:rPr>
                        <a:t>3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DengXian" charset="-122"/>
                        </a:rPr>
                        <a:t>9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DF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DengXian" charset="-122"/>
                        </a:rPr>
                        <a:t>489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D916F"/>
                    </a:solidFill>
                  </a:tcPr>
                </a:tc>
              </a:tr>
              <a:tr h="199581">
                <a:tc>
                  <a:txBody>
                    <a:bodyPr/>
                    <a:lstStyle/>
                    <a:p>
                      <a:pPr algn="r" fontAlgn="b"/>
                      <a:r>
                        <a:rPr lang="fi-FI" sz="1200" b="0" i="0" u="none" strike="noStrike">
                          <a:solidFill>
                            <a:srgbClr val="000000"/>
                          </a:solidFill>
                          <a:effectLst/>
                          <a:latin typeface="DengXian" charset="-122"/>
                        </a:rPr>
                        <a:t>180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FD7C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DengXian" charset="-122"/>
                        </a:rPr>
                        <a:t>21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FB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DengXian" charset="-122"/>
                        </a:rPr>
                        <a:t>3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1200" b="0" i="0" u="none" strike="noStrike">
                          <a:solidFill>
                            <a:srgbClr val="000000"/>
                          </a:solidFill>
                          <a:effectLst/>
                          <a:latin typeface="DengXian" charset="-122"/>
                        </a:rPr>
                        <a:t>39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7F4"/>
                    </a:solidFill>
                  </a:tcPr>
                </a:tc>
              </a:tr>
              <a:tr h="199581">
                <a:tc>
                  <a:txBody>
                    <a:bodyPr/>
                    <a:lstStyle/>
                    <a:p>
                      <a:pPr algn="r" fontAlgn="b"/>
                      <a:r>
                        <a:rPr lang="uk-UA" sz="1200" b="0" i="0" u="none" strike="noStrike">
                          <a:solidFill>
                            <a:srgbClr val="000000"/>
                          </a:solidFill>
                          <a:effectLst/>
                          <a:latin typeface="DengXian" charset="-122"/>
                        </a:rPr>
                        <a:t>177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D7C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DengXian" charset="-122"/>
                        </a:rPr>
                        <a:t>3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DengXian" charset="-122"/>
                        </a:rPr>
                        <a:t>21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FB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DengXian" charset="-122"/>
                        </a:rPr>
                        <a:t>216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CFC0"/>
                    </a:solidFill>
                  </a:tcPr>
                </a:tc>
              </a:tr>
              <a:tr h="199581">
                <a:tc>
                  <a:txBody>
                    <a:bodyPr/>
                    <a:lstStyle/>
                    <a:p>
                      <a:pPr algn="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DengXian" charset="-122"/>
                        </a:rPr>
                        <a:t>642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46E4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DengXian" charset="-122"/>
                        </a:rPr>
                        <a:t>21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FB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DengXian" charset="-122"/>
                        </a:rPr>
                        <a:t>9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DF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DengXian" charset="-122"/>
                        </a:rPr>
                        <a:t>255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BC6B4"/>
                    </a:solidFill>
                  </a:tcPr>
                </a:tc>
              </a:tr>
              <a:tr h="199581">
                <a:tc>
                  <a:txBody>
                    <a:bodyPr/>
                    <a:lstStyle/>
                    <a:p>
                      <a:pPr algn="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DengXian" charset="-122"/>
                        </a:rPr>
                        <a:t>267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8C3B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DengXian" charset="-122"/>
                        </a:rPr>
                        <a:t>546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D845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DengXian" charset="-122"/>
                        </a:rPr>
                        <a:t>657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06B3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DengXian" charset="-122"/>
                        </a:rPr>
                        <a:t>291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2BEAA"/>
                    </a:solidFill>
                  </a:tcPr>
                </a:tc>
              </a:tr>
              <a:tr h="199581">
                <a:tc>
                  <a:txBody>
                    <a:bodyPr/>
                    <a:lstStyle/>
                    <a:p>
                      <a:pPr algn="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DengXian" charset="-122"/>
                        </a:rPr>
                        <a:t>222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4CDB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DengXian" charset="-122"/>
                        </a:rPr>
                        <a:t>438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A9C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1200" b="0" i="0" u="none" strike="noStrike">
                          <a:solidFill>
                            <a:srgbClr val="000000"/>
                          </a:solidFill>
                          <a:effectLst/>
                          <a:latin typeface="DengXian" charset="-122"/>
                        </a:rPr>
                        <a:t>339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5B39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DengXian" charset="-122"/>
                        </a:rPr>
                        <a:t>363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EAD95"/>
                    </a:solidFill>
                  </a:tcPr>
                </a:tc>
              </a:tr>
              <a:tr h="199581">
                <a:tc>
                  <a:txBody>
                    <a:bodyPr/>
                    <a:lstStyle/>
                    <a:p>
                      <a:pPr algn="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DengXian" charset="-122"/>
                        </a:rPr>
                        <a:t>267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8C3B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DengXian" charset="-122"/>
                        </a:rPr>
                        <a:t>336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6B39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DengXian" charset="-122"/>
                        </a:rPr>
                        <a:t>732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C5A2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1200" b="0" i="0" u="none" strike="noStrike">
                          <a:solidFill>
                            <a:srgbClr val="000000"/>
                          </a:solidFill>
                          <a:effectLst/>
                          <a:latin typeface="DengXian" charset="-122"/>
                        </a:rPr>
                        <a:t>393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6A78C"/>
                    </a:solidFill>
                  </a:tcPr>
                </a:tc>
              </a:tr>
              <a:tr h="199581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DengXian" charset="-122"/>
                        </a:rPr>
                        <a:t>9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DF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DengXian" charset="-122"/>
                        </a:rPr>
                        <a:t>12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DF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DengXian" charset="-122"/>
                        </a:rPr>
                        <a:t>24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AF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DengXian" charset="-122"/>
                        </a:rPr>
                        <a:t>141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0D6"/>
                    </a:solidFill>
                  </a:tcPr>
                </a:tc>
              </a:tr>
              <a:tr h="199581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DengXian" charset="-122"/>
                        </a:rPr>
                        <a:t>6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DengXian" charset="-122"/>
                        </a:rPr>
                        <a:t>12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DF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DengXian" charset="-122"/>
                        </a:rPr>
                        <a:t>6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DengXian" charset="-122"/>
                        </a:rPr>
                        <a:t>378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AAA90"/>
                    </a:solidFill>
                  </a:tcPr>
                </a:tc>
              </a:tr>
              <a:tr h="199581">
                <a:tc>
                  <a:txBody>
                    <a:bodyPr/>
                    <a:lstStyle/>
                    <a:p>
                      <a:pPr algn="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DengXian" charset="-122"/>
                        </a:rPr>
                        <a:t>21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FB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DengXian" charset="-122"/>
                        </a:rPr>
                        <a:t>3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DengXian" charset="-122"/>
                        </a:rPr>
                        <a:t>6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DengXian" charset="-122"/>
                        </a:rPr>
                        <a:t>363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EAD95"/>
                    </a:solidFill>
                  </a:tcPr>
                </a:tc>
              </a:tr>
              <a:tr h="199581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DengXian" charset="-122"/>
                        </a:rPr>
                        <a:t>9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DF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DengXian" charset="-122"/>
                        </a:rPr>
                        <a:t>15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FCF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DengXian" charset="-122"/>
                        </a:rPr>
                        <a:t>24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AF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1200" b="0" i="0" u="none" strike="noStrike">
                          <a:solidFill>
                            <a:srgbClr val="000000"/>
                          </a:solidFill>
                          <a:effectLst/>
                          <a:latin typeface="DengXian" charset="-122"/>
                        </a:rPr>
                        <a:t>393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6A78C"/>
                    </a:solidFill>
                  </a:tcPr>
                </a:tc>
              </a:tr>
              <a:tr h="199581">
                <a:tc>
                  <a:txBody>
                    <a:bodyPr/>
                    <a:lstStyle/>
                    <a:p>
                      <a:pPr algn="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DengXian" charset="-122"/>
                        </a:rPr>
                        <a:t>21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FB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1200" b="0" i="0" u="none" strike="noStrike">
                          <a:solidFill>
                            <a:srgbClr val="000000"/>
                          </a:solidFill>
                          <a:effectLst/>
                          <a:latin typeface="DengXian" charset="-122"/>
                        </a:rPr>
                        <a:t>18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FB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DengXian" charset="-122"/>
                        </a:rPr>
                        <a:t>15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FCF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DengXian" charset="-122"/>
                        </a:rPr>
                        <a:t>141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0D6"/>
                    </a:solidFill>
                  </a:tcPr>
                </a:tc>
              </a:tr>
              <a:tr h="199581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DengXian" charset="-122"/>
                        </a:rPr>
                        <a:t>15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FCF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DengXian" charset="-122"/>
                        </a:rPr>
                        <a:t>9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DF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DengXian" charset="-122"/>
                        </a:rPr>
                        <a:t>24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AF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DengXian" charset="-122"/>
                        </a:rPr>
                        <a:t>378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AAA90"/>
                    </a:solidFill>
                  </a:tcPr>
                </a:tc>
              </a:tr>
              <a:tr h="199581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DengXian" charset="-122"/>
                        </a:rPr>
                        <a:t>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DengXian" charset="-122"/>
                        </a:rPr>
                        <a:t>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DengXian" charset="-122"/>
                        </a:rPr>
                        <a:t>3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DengXian" charset="-122"/>
                        </a:rPr>
                        <a:t>363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EAD95"/>
                    </a:solidFill>
                  </a:tcPr>
                </a:tc>
              </a:tr>
            </a:tbl>
          </a:graphicData>
        </a:graphic>
      </p:graphicFrame>
      <p:sp>
        <p:nvSpPr>
          <p:cNvPr id="16" name="文本框 15"/>
          <p:cNvSpPr txBox="1"/>
          <p:nvPr/>
        </p:nvSpPr>
        <p:spPr>
          <a:xfrm>
            <a:off x="1028591" y="5972783"/>
            <a:ext cx="73661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乘以一个标量，只能改变每个像素值的大小，不能提取空间特征</a:t>
            </a:r>
          </a:p>
        </p:txBody>
      </p:sp>
    </p:spTree>
    <p:extLst>
      <p:ext uri="{BB962C8B-B14F-4D97-AF65-F5344CB8AC3E}">
        <p14:creationId xmlns:p14="http://schemas.microsoft.com/office/powerpoint/2010/main" val="1847225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-311498" y="-5223"/>
            <a:ext cx="1713578" cy="533543"/>
          </a:xfrm>
        </p:spPr>
        <p:txBody>
          <a:bodyPr/>
          <a:lstStyle/>
          <a:p>
            <a:r>
              <a:rPr kumimoji="1" lang="zh-CN" altLang="en-US"/>
              <a:t>案例</a:t>
            </a:r>
          </a:p>
        </p:txBody>
      </p:sp>
      <p:sp>
        <p:nvSpPr>
          <p:cNvPr id="6" name="矩形 5"/>
          <p:cNvSpPr/>
          <p:nvPr/>
        </p:nvSpPr>
        <p:spPr>
          <a:xfrm>
            <a:off x="545291" y="832322"/>
            <a:ext cx="7159257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i="0">
                <a:solidFill>
                  <a:srgbClr val="FF7230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</a:rPr>
              <a:t>能使用全连接神经网络吗？</a:t>
            </a:r>
            <a:endParaRPr lang="zh-CN" altLang="en-US" sz="2000" b="1">
              <a:solidFill>
                <a:srgbClr val="FF723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1168252" y="1633418"/>
            <a:ext cx="7541787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r>
              <a:rPr lang="zh-CN" altLang="en-US" sz="2000" b="0" i="0">
                <a:effectLst/>
                <a:latin typeface="Microsoft YaHei" charset="-122"/>
                <a:ea typeface="Microsoft YaHei" charset="-122"/>
                <a:cs typeface="Microsoft YaHei" charset="-122"/>
              </a:rPr>
              <a:t>全连接网络将图像阵列展平为一维向量</a:t>
            </a:r>
            <a:endParaRPr lang="zh-CN" altLang="en-US" sz="200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3074" name="Picture 2" descr="https://s3-ap-south-1.amazonaws.com/av-blog-media/wp-content/uploads/2017/06/28200351/fla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252" y="2684509"/>
            <a:ext cx="8734896" cy="758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线形标注 1 3"/>
          <p:cNvSpPr/>
          <p:nvPr/>
        </p:nvSpPr>
        <p:spPr>
          <a:xfrm>
            <a:off x="2177610" y="3883456"/>
            <a:ext cx="3105171" cy="972766"/>
          </a:xfrm>
          <a:prstGeom prst="borderCallout1">
            <a:avLst>
              <a:gd name="adj1" fmla="val 750"/>
              <a:gd name="adj2" fmla="val 48683"/>
              <a:gd name="adj3" fmla="val -51500"/>
              <a:gd name="adj4" fmla="val 39985"/>
            </a:avLst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en-US" sz="200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失去了像素的空间排列，难以提取图像特征</a:t>
            </a:r>
          </a:p>
        </p:txBody>
      </p:sp>
      <p:sp>
        <p:nvSpPr>
          <p:cNvPr id="7" name="矩形 6"/>
          <p:cNvSpPr/>
          <p:nvPr/>
        </p:nvSpPr>
        <p:spPr>
          <a:xfrm>
            <a:off x="2837896" y="5576660"/>
            <a:ext cx="6096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zh-CN" altLang="en-US" sz="2000" b="0" i="0" spc="300">
                <a:solidFill>
                  <a:srgbClr val="FF0000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</a:rPr>
              <a:t>如何</a:t>
            </a:r>
            <a:r>
              <a:rPr lang="zh-CN" altLang="en-US" sz="2000" spc="30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保留空间排列，</a:t>
            </a:r>
            <a:r>
              <a:rPr lang="zh-CN" altLang="en-US" sz="2000" b="0" i="0" spc="300">
                <a:solidFill>
                  <a:srgbClr val="FF0000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</a:rPr>
              <a:t>提取</a:t>
            </a:r>
            <a:r>
              <a:rPr lang="zh-CN" altLang="en-US" sz="2000" spc="30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原始图像</a:t>
            </a:r>
            <a:r>
              <a:rPr lang="zh-CN" altLang="en-US" sz="2000" b="0" i="0" spc="300">
                <a:solidFill>
                  <a:srgbClr val="FF0000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</a:rPr>
              <a:t>特征？</a:t>
            </a:r>
            <a:endParaRPr lang="zh-CN" altLang="en-US" sz="2000" spc="300">
              <a:solidFill>
                <a:srgbClr val="FF00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42720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-311498" y="-5223"/>
            <a:ext cx="1713578" cy="533543"/>
          </a:xfrm>
        </p:spPr>
        <p:txBody>
          <a:bodyPr/>
          <a:lstStyle/>
          <a:p>
            <a:r>
              <a:rPr kumimoji="1" lang="zh-CN" altLang="en-US"/>
              <a:t>案例</a:t>
            </a:r>
          </a:p>
        </p:txBody>
      </p:sp>
      <p:sp>
        <p:nvSpPr>
          <p:cNvPr id="6" name="矩形 5"/>
          <p:cNvSpPr/>
          <p:nvPr/>
        </p:nvSpPr>
        <p:spPr>
          <a:xfrm>
            <a:off x="289289" y="523695"/>
            <a:ext cx="7159257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>
                <a:solidFill>
                  <a:schemeClr val="tx1">
                    <a:lumMod val="85000"/>
                    <a:lumOff val="1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分析 </a:t>
            </a: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2</a:t>
            </a:r>
            <a:r>
              <a:rPr lang="zh-CN" altLang="en-US" sz="2000" b="1">
                <a:solidFill>
                  <a:schemeClr val="tx1">
                    <a:lumMod val="85000"/>
                    <a:lumOff val="1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——</a:t>
            </a:r>
            <a:r>
              <a:rPr lang="zh-CN" altLang="en-US" sz="2000" b="1">
                <a:solidFill>
                  <a:schemeClr val="tx1">
                    <a:lumMod val="85000"/>
                    <a:lumOff val="1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 向量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1028591" y="5544765"/>
            <a:ext cx="52084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图像大小发生变化，但仍保留了</a:t>
            </a:r>
            <a:r>
              <a:rPr kumimoji="1" lang="en-US" altLang="zh-CN" sz="200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4</a:t>
            </a:r>
            <a:r>
              <a:rPr kumimoji="1" lang="zh-CN" altLang="en-US" sz="200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的基本形状</a:t>
            </a:r>
          </a:p>
        </p:txBody>
      </p:sp>
      <p:pic>
        <p:nvPicPr>
          <p:cNvPr id="5122" name="Picture 2" descr="https://s3-ap-south-1.amazonaws.com/av-blog-media/wp-content/uploads/2017/06/28205310/case2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591" y="1616556"/>
            <a:ext cx="8621247" cy="3383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173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-311498" y="-5223"/>
            <a:ext cx="1713578" cy="533543"/>
          </a:xfrm>
        </p:spPr>
        <p:txBody>
          <a:bodyPr/>
          <a:lstStyle/>
          <a:p>
            <a:r>
              <a:rPr kumimoji="1" lang="zh-CN" altLang="en-US"/>
              <a:t>案例</a:t>
            </a:r>
          </a:p>
        </p:txBody>
      </p:sp>
      <p:sp>
        <p:nvSpPr>
          <p:cNvPr id="6" name="矩形 5"/>
          <p:cNvSpPr/>
          <p:nvPr/>
        </p:nvSpPr>
        <p:spPr>
          <a:xfrm>
            <a:off x="328199" y="586028"/>
            <a:ext cx="7159257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>
                <a:solidFill>
                  <a:schemeClr val="tx1">
                    <a:lumMod val="85000"/>
                    <a:lumOff val="1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分析 </a:t>
            </a: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2</a:t>
            </a:r>
            <a:r>
              <a:rPr lang="zh-CN" altLang="en-US" sz="2000" b="1">
                <a:solidFill>
                  <a:schemeClr val="tx1">
                    <a:lumMod val="85000"/>
                    <a:lumOff val="1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——</a:t>
            </a:r>
            <a:r>
              <a:rPr lang="zh-CN" altLang="en-US" sz="2000" b="1">
                <a:solidFill>
                  <a:schemeClr val="tx1">
                    <a:lumMod val="85000"/>
                    <a:lumOff val="1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 向量</a:t>
            </a: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2391147"/>
              </p:ext>
            </p:extLst>
          </p:nvPr>
        </p:nvGraphicFramePr>
        <p:xfrm>
          <a:off x="3014388" y="1344520"/>
          <a:ext cx="3122901" cy="3835846"/>
        </p:xfrm>
        <a:graphic>
          <a:graphicData uri="http://schemas.openxmlformats.org/drawingml/2006/table">
            <a:tbl>
              <a:tblPr/>
              <a:tblGrid>
                <a:gridCol w="1040967"/>
                <a:gridCol w="1040967"/>
                <a:gridCol w="1040967"/>
              </a:tblGrid>
              <a:tr h="225638">
                <a:tc>
                  <a:txBody>
                    <a:bodyPr/>
                    <a:lstStyle/>
                    <a:p>
                      <a:pPr algn="r" fontAlgn="b"/>
                      <a:r>
                        <a:rPr lang="hr-HR" sz="1200" b="0" i="0" u="none" strike="noStrike">
                          <a:solidFill>
                            <a:srgbClr val="000000"/>
                          </a:solidFill>
                          <a:effectLst/>
                          <a:latin typeface="DengXian" charset="-122"/>
                        </a:rPr>
                        <a:t>38.1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F0E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200" b="0" i="0" u="none" strike="noStrike">
                          <a:solidFill>
                            <a:srgbClr val="000000"/>
                          </a:solidFill>
                          <a:effectLst/>
                          <a:latin typeface="DengXian" charset="-122"/>
                        </a:rPr>
                        <a:t>3.3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200" b="0" i="0" u="none" strike="noStrike">
                          <a:solidFill>
                            <a:srgbClr val="000000"/>
                          </a:solidFill>
                          <a:effectLst/>
                          <a:latin typeface="DengXian" charset="-122"/>
                        </a:rPr>
                        <a:t>13.5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AF8"/>
                    </a:solidFill>
                  </a:tcPr>
                </a:tc>
              </a:tr>
              <a:tr h="225638">
                <a:tc>
                  <a:txBody>
                    <a:bodyPr/>
                    <a:lstStyle/>
                    <a:p>
                      <a:pPr algn="r" fontAlgn="b"/>
                      <a:r>
                        <a:rPr lang="hr-HR" sz="1200" b="0" i="0" u="none" strike="noStrike">
                          <a:solidFill>
                            <a:srgbClr val="000000"/>
                          </a:solidFill>
                          <a:effectLst/>
                          <a:latin typeface="DengXian" charset="-122"/>
                        </a:rPr>
                        <a:t>336.6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9734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200" b="0" i="0" u="none" strike="noStrike">
                          <a:solidFill>
                            <a:srgbClr val="000000"/>
                          </a:solidFill>
                          <a:effectLst/>
                          <a:latin typeface="DengXian" charset="-122"/>
                        </a:rPr>
                        <a:t>12.3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A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200" b="0" i="0" u="none" strike="noStrike">
                          <a:solidFill>
                            <a:srgbClr val="000000"/>
                          </a:solidFill>
                          <a:effectLst/>
                          <a:latin typeface="DengXian" charset="-122"/>
                        </a:rPr>
                        <a:t>55.2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E8E2"/>
                    </a:solidFill>
                  </a:tcPr>
                </a:tc>
              </a:tr>
              <a:tr h="225638">
                <a:tc>
                  <a:txBody>
                    <a:bodyPr/>
                    <a:lstStyle/>
                    <a:p>
                      <a:pPr algn="r" fontAlgn="b"/>
                      <a:r>
                        <a:rPr lang="hr-HR" sz="1200" b="0" i="0" u="none" strike="noStrike">
                          <a:solidFill>
                            <a:srgbClr val="000000"/>
                          </a:solidFill>
                          <a:effectLst/>
                          <a:latin typeface="DengXian" charset="-122"/>
                        </a:rPr>
                        <a:t>296.4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D845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200" b="0" i="0" u="none" strike="noStrike">
                          <a:solidFill>
                            <a:srgbClr val="000000"/>
                          </a:solidFill>
                          <a:effectLst/>
                          <a:latin typeface="DengXian" charset="-122"/>
                        </a:rPr>
                        <a:t>12.6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A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200" b="0" i="0" u="none" strike="noStrike">
                          <a:solidFill>
                            <a:srgbClr val="000000"/>
                          </a:solidFill>
                          <a:effectLst/>
                          <a:latin typeface="DengXian" charset="-122"/>
                        </a:rPr>
                        <a:t>66.9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E4DB"/>
                    </a:solidFill>
                  </a:tcPr>
                </a:tc>
              </a:tr>
              <a:tr h="225638">
                <a:tc>
                  <a:txBody>
                    <a:bodyPr/>
                    <a:lstStyle/>
                    <a:p>
                      <a:pPr algn="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DengXian" charset="-122"/>
                        </a:rPr>
                        <a:t>373.8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7643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200" b="0" i="0" u="none" strike="noStrike">
                          <a:solidFill>
                            <a:srgbClr val="000000"/>
                          </a:solidFill>
                          <a:effectLst/>
                          <a:latin typeface="DengXian" charset="-122"/>
                        </a:rPr>
                        <a:t>2.4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200" b="0" i="0" u="none" strike="noStrike">
                          <a:solidFill>
                            <a:srgbClr val="000000"/>
                          </a:solidFill>
                          <a:effectLst/>
                          <a:latin typeface="DengXian" charset="-122"/>
                        </a:rPr>
                        <a:t>53.4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5E9E3"/>
                    </a:solidFill>
                  </a:tcPr>
                </a:tc>
              </a:tr>
              <a:tr h="225638">
                <a:tc>
                  <a:txBody>
                    <a:bodyPr/>
                    <a:lstStyle/>
                    <a:p>
                      <a:pPr algn="r" fontAlgn="b"/>
                      <a:r>
                        <a:rPr lang="hr-HR" sz="1200" b="0" i="0" u="none" strike="noStrike">
                          <a:solidFill>
                            <a:srgbClr val="000000"/>
                          </a:solidFill>
                          <a:effectLst/>
                          <a:latin typeface="DengXian" charset="-122"/>
                        </a:rPr>
                        <a:t>92.1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2D9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200" b="0" i="0" u="none" strike="noStrike">
                          <a:solidFill>
                            <a:srgbClr val="000000"/>
                          </a:solidFill>
                          <a:effectLst/>
                          <a:latin typeface="DengXian" charset="-122"/>
                        </a:rPr>
                        <a:t>10.8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FB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200" b="0" i="0" u="none" strike="noStrike">
                          <a:solidFill>
                            <a:srgbClr val="000000"/>
                          </a:solidFill>
                          <a:effectLst/>
                          <a:latin typeface="DengXian" charset="-122"/>
                        </a:rPr>
                        <a:t>5.4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DFD"/>
                    </a:solidFill>
                  </a:tcPr>
                </a:tc>
              </a:tr>
              <a:tr h="225638">
                <a:tc>
                  <a:txBody>
                    <a:bodyPr/>
                    <a:lstStyle/>
                    <a:p>
                      <a:pPr algn="r" fontAlgn="b"/>
                      <a:r>
                        <a:rPr lang="hr-HR" sz="1200" b="0" i="0" u="none" strike="noStrike">
                          <a:solidFill>
                            <a:srgbClr val="000000"/>
                          </a:solidFill>
                          <a:effectLst/>
                          <a:latin typeface="DengXian" charset="-122"/>
                        </a:rPr>
                        <a:t>88.8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4DAC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200" b="0" i="0" u="none" strike="noStrike">
                          <a:solidFill>
                            <a:srgbClr val="000000"/>
                          </a:solidFill>
                          <a:effectLst/>
                          <a:latin typeface="DengXian" charset="-122"/>
                        </a:rPr>
                        <a:t>3.6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200" b="0" i="0" u="none" strike="noStrike">
                          <a:solidFill>
                            <a:srgbClr val="000000"/>
                          </a:solidFill>
                          <a:effectLst/>
                          <a:latin typeface="DengXian" charset="-122"/>
                        </a:rPr>
                        <a:t>32.1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0F2EE"/>
                    </a:solidFill>
                  </a:tcPr>
                </a:tc>
              </a:tr>
              <a:tr h="225638">
                <a:tc>
                  <a:txBody>
                    <a:bodyPr/>
                    <a:lstStyle/>
                    <a:p>
                      <a:pPr algn="r" fontAlgn="b"/>
                      <a:r>
                        <a:rPr lang="hr-HR" sz="1200" b="0" i="0" u="none" strike="noStrike">
                          <a:solidFill>
                            <a:srgbClr val="000000"/>
                          </a:solidFill>
                          <a:effectLst/>
                          <a:latin typeface="DengXian" charset="-122"/>
                        </a:rPr>
                        <a:t>323.1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079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200" b="0" i="0" u="none" strike="noStrike">
                          <a:solidFill>
                            <a:srgbClr val="000000"/>
                          </a:solidFill>
                          <a:effectLst/>
                          <a:latin typeface="DengXian" charset="-122"/>
                        </a:rPr>
                        <a:t>11.4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FB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DengXian" charset="-122"/>
                        </a:rPr>
                        <a:t>30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F3EF"/>
                    </a:solidFill>
                  </a:tcPr>
                </a:tc>
              </a:tr>
              <a:tr h="225638">
                <a:tc>
                  <a:txBody>
                    <a:bodyPr/>
                    <a:lstStyle/>
                    <a:p>
                      <a:pPr algn="r" fontAlgn="b"/>
                      <a:r>
                        <a:rPr lang="hr-HR" sz="1200" b="0" i="0" u="none" strike="noStrike">
                          <a:solidFill>
                            <a:srgbClr val="000000"/>
                          </a:solidFill>
                          <a:effectLst/>
                          <a:latin typeface="DengXian" charset="-122"/>
                        </a:rPr>
                        <a:t>188.1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3B1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200" b="0" i="0" u="none" strike="noStrike">
                          <a:solidFill>
                            <a:srgbClr val="000000"/>
                          </a:solidFill>
                          <a:effectLst/>
                          <a:latin typeface="DengXian" charset="-122"/>
                        </a:rPr>
                        <a:t>338.7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8724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200" b="0" i="0" u="none" strike="noStrike">
                          <a:solidFill>
                            <a:srgbClr val="000000"/>
                          </a:solidFill>
                          <a:effectLst/>
                          <a:latin typeface="DengXian" charset="-122"/>
                        </a:rPr>
                        <a:t>357.6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F6A3D"/>
                    </a:solidFill>
                  </a:tcPr>
                </a:tc>
              </a:tr>
              <a:tr h="225638">
                <a:tc>
                  <a:txBody>
                    <a:bodyPr/>
                    <a:lstStyle/>
                    <a:p>
                      <a:pPr algn="r" fontAlgn="b"/>
                      <a:r>
                        <a:rPr lang="hr-HR" sz="1200" b="0" i="0" u="none" strike="noStrike">
                          <a:solidFill>
                            <a:srgbClr val="000000"/>
                          </a:solidFill>
                          <a:effectLst/>
                          <a:latin typeface="DengXian" charset="-122"/>
                        </a:rPr>
                        <a:t>154.8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3BFA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200" b="0" i="0" u="none" strike="noStrike">
                          <a:solidFill>
                            <a:srgbClr val="000000"/>
                          </a:solidFill>
                          <a:effectLst/>
                          <a:latin typeface="DengXian" charset="-122"/>
                        </a:rPr>
                        <a:t>252.9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3967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DengXian" charset="-122"/>
                        </a:rPr>
                        <a:t>205.8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AAA90"/>
                    </a:solidFill>
                  </a:tcPr>
                </a:tc>
              </a:tr>
              <a:tr h="225638">
                <a:tc>
                  <a:txBody>
                    <a:bodyPr/>
                    <a:lstStyle/>
                    <a:p>
                      <a:pPr algn="r" fontAlgn="b"/>
                      <a:r>
                        <a:rPr lang="nb-NO" sz="1200" b="0" i="0" u="none" strike="noStrike">
                          <a:solidFill>
                            <a:srgbClr val="000000"/>
                          </a:solidFill>
                          <a:effectLst/>
                          <a:latin typeface="DengXian" charset="-122"/>
                        </a:rPr>
                        <a:t>167.1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DBAA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200" b="0" i="0" u="none" strike="noStrike">
                          <a:solidFill>
                            <a:srgbClr val="000000"/>
                          </a:solidFill>
                          <a:effectLst/>
                          <a:latin typeface="DengXian" charset="-122"/>
                        </a:rPr>
                        <a:t>241.2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89B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200" b="0" i="0" u="none" strike="noStrike">
                          <a:solidFill>
                            <a:srgbClr val="000000"/>
                          </a:solidFill>
                          <a:effectLst/>
                          <a:latin typeface="DengXian" charset="-122"/>
                        </a:rPr>
                        <a:t>405.3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75623"/>
                    </a:solidFill>
                  </a:tcPr>
                </a:tc>
              </a:tr>
              <a:tr h="225638">
                <a:tc>
                  <a:txBody>
                    <a:bodyPr/>
                    <a:lstStyle/>
                    <a:p>
                      <a:pPr algn="r" fontAlgn="b"/>
                      <a:r>
                        <a:rPr lang="nb-NO" sz="1200" b="0" i="0" u="none" strike="noStrike">
                          <a:solidFill>
                            <a:srgbClr val="000000"/>
                          </a:solidFill>
                          <a:effectLst/>
                          <a:latin typeface="DengXian" charset="-122"/>
                        </a:rPr>
                        <a:t>5.7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DF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200" b="0" i="0" u="none" strike="noStrike">
                          <a:solidFill>
                            <a:srgbClr val="000000"/>
                          </a:solidFill>
                          <a:effectLst/>
                          <a:latin typeface="DengXian" charset="-122"/>
                        </a:rPr>
                        <a:t>8.4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FCF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200" b="0" i="0" u="none" strike="noStrike">
                          <a:solidFill>
                            <a:srgbClr val="000000"/>
                          </a:solidFill>
                          <a:effectLst/>
                          <a:latin typeface="DengXian" charset="-122"/>
                        </a:rPr>
                        <a:t>26.1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F5F1"/>
                    </a:solidFill>
                  </a:tcPr>
                </a:tc>
              </a:tr>
              <a:tr h="225638">
                <a:tc>
                  <a:txBody>
                    <a:bodyPr/>
                    <a:lstStyle/>
                    <a:p>
                      <a:pPr algn="r" fontAlgn="b"/>
                      <a:r>
                        <a:rPr lang="hr-HR" sz="1200" b="0" i="0" u="none" strike="noStrike">
                          <a:solidFill>
                            <a:srgbClr val="000000"/>
                          </a:solidFill>
                          <a:effectLst/>
                          <a:latin typeface="DengXian" charset="-122"/>
                        </a:rPr>
                        <a:t>4.2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EF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200" b="0" i="0" u="none" strike="noStrike">
                          <a:solidFill>
                            <a:srgbClr val="000000"/>
                          </a:solidFill>
                          <a:effectLst/>
                          <a:latin typeface="DengXian" charset="-122"/>
                        </a:rPr>
                        <a:t>6.6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DF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200" b="0" i="0" u="none" strike="noStrike">
                          <a:solidFill>
                            <a:srgbClr val="000000"/>
                          </a:solidFill>
                          <a:effectLst/>
                          <a:latin typeface="DengXian" charset="-122"/>
                        </a:rPr>
                        <a:t>40.8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EEE9"/>
                    </a:solidFill>
                  </a:tcPr>
                </a:tc>
              </a:tr>
              <a:tr h="225638">
                <a:tc>
                  <a:txBody>
                    <a:bodyPr/>
                    <a:lstStyle/>
                    <a:p>
                      <a:pPr algn="r" fontAlgn="b"/>
                      <a:r>
                        <a:rPr lang="nb-NO" sz="1200" b="0" i="0" u="none" strike="noStrike">
                          <a:solidFill>
                            <a:srgbClr val="000000"/>
                          </a:solidFill>
                          <a:effectLst/>
                          <a:latin typeface="DengXian" charset="-122"/>
                        </a:rPr>
                        <a:t>10.8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FB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200" b="0" i="0" u="none" strike="noStrike">
                          <a:solidFill>
                            <a:srgbClr val="000000"/>
                          </a:solidFill>
                          <a:effectLst/>
                          <a:latin typeface="DengXian" charset="-122"/>
                        </a:rPr>
                        <a:t>2.1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FF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1200" b="0" i="0" u="none" strike="noStrike">
                          <a:solidFill>
                            <a:srgbClr val="000000"/>
                          </a:solidFill>
                          <a:effectLst/>
                          <a:latin typeface="DengXian" charset="-122"/>
                        </a:rPr>
                        <a:t>39.3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EFEA"/>
                    </a:solidFill>
                  </a:tcPr>
                </a:tc>
              </a:tr>
              <a:tr h="225638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DengXian" charset="-122"/>
                        </a:rPr>
                        <a:t>6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DF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200" b="0" i="0" u="none" strike="noStrike">
                          <a:solidFill>
                            <a:srgbClr val="000000"/>
                          </a:solidFill>
                          <a:effectLst/>
                          <a:latin typeface="DengXian" charset="-122"/>
                        </a:rPr>
                        <a:t>9.9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FB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200" b="0" i="0" u="none" strike="noStrike">
                          <a:solidFill>
                            <a:srgbClr val="000000"/>
                          </a:solidFill>
                          <a:effectLst/>
                          <a:latin typeface="DengXian" charset="-122"/>
                        </a:rPr>
                        <a:t>51.3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EAE4"/>
                    </a:solidFill>
                  </a:tcPr>
                </a:tc>
              </a:tr>
              <a:tr h="225638">
                <a:tc>
                  <a:txBody>
                    <a:bodyPr/>
                    <a:lstStyle/>
                    <a:p>
                      <a:pPr algn="r" fontAlgn="b"/>
                      <a:r>
                        <a:rPr lang="hr-HR" sz="1200" b="0" i="0" u="none" strike="noStrike">
                          <a:solidFill>
                            <a:srgbClr val="000000"/>
                          </a:solidFill>
                          <a:effectLst/>
                          <a:latin typeface="DengXian" charset="-122"/>
                        </a:rPr>
                        <a:t>12.3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A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200" b="0" i="0" u="none" strike="noStrike">
                          <a:solidFill>
                            <a:srgbClr val="000000"/>
                          </a:solidFill>
                          <a:effectLst/>
                          <a:latin typeface="DengXian" charset="-122"/>
                        </a:rPr>
                        <a:t>10.5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FB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200" b="0" i="0" u="none" strike="noStrike">
                          <a:solidFill>
                            <a:srgbClr val="000000"/>
                          </a:solidFill>
                          <a:effectLst/>
                          <a:latin typeface="DengXian" charset="-122"/>
                        </a:rPr>
                        <a:t>21.6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6F4"/>
                    </a:solidFill>
                  </a:tcPr>
                </a:tc>
              </a:tr>
              <a:tr h="225638">
                <a:tc>
                  <a:txBody>
                    <a:bodyPr/>
                    <a:lstStyle/>
                    <a:p>
                      <a:pPr algn="r" fontAlgn="b"/>
                      <a:r>
                        <a:rPr lang="hr-HR" sz="1200" b="0" i="0" u="none" strike="noStrike">
                          <a:solidFill>
                            <a:srgbClr val="000000"/>
                          </a:solidFill>
                          <a:effectLst/>
                          <a:latin typeface="DengXian" charset="-122"/>
                        </a:rPr>
                        <a:t>8.4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FCF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200" b="0" i="0" u="none" strike="noStrike">
                          <a:solidFill>
                            <a:srgbClr val="000000"/>
                          </a:solidFill>
                          <a:effectLst/>
                          <a:latin typeface="DengXian" charset="-122"/>
                        </a:rPr>
                        <a:t>6.9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DF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200" b="0" i="0" u="none" strike="noStrike">
                          <a:solidFill>
                            <a:srgbClr val="000000"/>
                          </a:solidFill>
                          <a:effectLst/>
                          <a:latin typeface="DengXian" charset="-122"/>
                        </a:rPr>
                        <a:t>49.8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BE4"/>
                    </a:solidFill>
                  </a:tcPr>
                </a:tc>
              </a:tr>
              <a:tr h="225638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DengXian" charset="-122"/>
                        </a:rPr>
                        <a:t>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200" b="0" i="0" u="none" strike="noStrike">
                          <a:solidFill>
                            <a:srgbClr val="000000"/>
                          </a:solidFill>
                          <a:effectLst/>
                          <a:latin typeface="DengXian" charset="-122"/>
                        </a:rPr>
                        <a:t>0.3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200" b="0" i="0" u="none" strike="noStrike">
                          <a:solidFill>
                            <a:srgbClr val="000000"/>
                          </a:solidFill>
                          <a:effectLst/>
                          <a:latin typeface="DengXian" charset="-122"/>
                        </a:rPr>
                        <a:t>37.8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F0EB"/>
                    </a:solidFill>
                  </a:tcPr>
                </a:tc>
              </a:tr>
            </a:tbl>
          </a:graphicData>
        </a:graphic>
      </p:graphicFrame>
      <p:sp>
        <p:nvSpPr>
          <p:cNvPr id="7" name="矩形 6"/>
          <p:cNvSpPr/>
          <p:nvPr/>
        </p:nvSpPr>
        <p:spPr>
          <a:xfrm>
            <a:off x="1028591" y="5564593"/>
            <a:ext cx="877689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b="0" i="0">
                <a:solidFill>
                  <a:srgbClr val="595858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</a:rPr>
              <a:t>图像的左右边框仅与权重相乘一次。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b="0" i="0">
                <a:solidFill>
                  <a:srgbClr val="595858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</a:rPr>
              <a:t>左侧部分仍然保留，因为重量值很高，而右侧部分由于重量轻而略微丢失。</a:t>
            </a:r>
          </a:p>
        </p:txBody>
      </p:sp>
      <p:sp>
        <p:nvSpPr>
          <p:cNvPr id="8" name="矩形 7"/>
          <p:cNvSpPr/>
          <p:nvPr/>
        </p:nvSpPr>
        <p:spPr>
          <a:xfrm>
            <a:off x="3014388" y="1344520"/>
            <a:ext cx="1150405" cy="38358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线形标注 1 8"/>
          <p:cNvSpPr/>
          <p:nvPr/>
        </p:nvSpPr>
        <p:spPr>
          <a:xfrm>
            <a:off x="1028591" y="2582294"/>
            <a:ext cx="1715128" cy="1059128"/>
          </a:xfrm>
          <a:prstGeom prst="borderCallout1">
            <a:avLst>
              <a:gd name="adj1" fmla="val 46304"/>
              <a:gd name="adj2" fmla="val 99830"/>
              <a:gd name="adj3" fmla="val 63235"/>
              <a:gd name="adj4" fmla="val 134857"/>
            </a:avLst>
          </a:prstGeom>
          <a:solidFill>
            <a:srgbClr val="FF7230"/>
          </a:solidFill>
          <a:ln>
            <a:solidFill>
              <a:srgbClr val="FF72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zh-CN" altLang="en-US">
                <a:latin typeface="Microsoft YaHei" charset="-122"/>
                <a:ea typeface="Microsoft YaHei" charset="-122"/>
                <a:cs typeface="Microsoft YaHei" charset="-122"/>
              </a:rPr>
              <a:t>能够很好的看到左侧和中间</a:t>
            </a:r>
          </a:p>
        </p:txBody>
      </p:sp>
      <p:sp>
        <p:nvSpPr>
          <p:cNvPr id="12" name="线形标注 1 11"/>
          <p:cNvSpPr/>
          <p:nvPr/>
        </p:nvSpPr>
        <p:spPr>
          <a:xfrm>
            <a:off x="6703390" y="2101611"/>
            <a:ext cx="1886088" cy="696907"/>
          </a:xfrm>
          <a:prstGeom prst="borderCallout1">
            <a:avLst>
              <a:gd name="adj1" fmla="val 49978"/>
              <a:gd name="adj2" fmla="val 8"/>
              <a:gd name="adj3" fmla="val 72420"/>
              <a:gd name="adj4" fmla="val -47771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zh-CN" altLang="en-US">
                <a:latin typeface="Microsoft YaHei" charset="-122"/>
                <a:ea typeface="Microsoft YaHei" charset="-122"/>
                <a:cs typeface="Microsoft YaHei" charset="-122"/>
              </a:rPr>
              <a:t>右侧不是很清晰</a:t>
            </a:r>
          </a:p>
        </p:txBody>
      </p:sp>
      <p:grpSp>
        <p:nvGrpSpPr>
          <p:cNvPr id="11" name="组 10"/>
          <p:cNvGrpSpPr/>
          <p:nvPr/>
        </p:nvGrpSpPr>
        <p:grpSpPr>
          <a:xfrm>
            <a:off x="1314204" y="1701501"/>
            <a:ext cx="1417133" cy="400110"/>
            <a:chOff x="3899934" y="721308"/>
            <a:chExt cx="1417133" cy="400110"/>
          </a:xfrm>
        </p:grpSpPr>
        <p:sp>
          <p:nvSpPr>
            <p:cNvPr id="10" name="文本框 9"/>
            <p:cNvSpPr txBox="1"/>
            <p:nvPr/>
          </p:nvSpPr>
          <p:spPr>
            <a:xfrm>
              <a:off x="3899934" y="721308"/>
              <a:ext cx="8467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2000">
                  <a:solidFill>
                    <a:srgbClr val="FF7230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[ 1.3 ,</a:t>
              </a:r>
              <a:endParaRPr kumimoji="1" lang="zh-CN" altLang="en-US" sz="2000">
                <a:solidFill>
                  <a:srgbClr val="FF7230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4608219" y="721308"/>
              <a:ext cx="70884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2000">
                  <a:solidFill>
                    <a:srgbClr val="FF7230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0.3 ]</a:t>
              </a:r>
              <a:endParaRPr kumimoji="1" lang="zh-CN" altLang="en-US" sz="2000">
                <a:solidFill>
                  <a:srgbClr val="FF7230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4993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-311498" y="-5223"/>
            <a:ext cx="1713578" cy="533543"/>
          </a:xfrm>
        </p:spPr>
        <p:txBody>
          <a:bodyPr/>
          <a:lstStyle/>
          <a:p>
            <a:r>
              <a:rPr kumimoji="1" lang="zh-CN" altLang="en-US"/>
              <a:t>案例</a:t>
            </a:r>
          </a:p>
        </p:txBody>
      </p:sp>
      <p:sp>
        <p:nvSpPr>
          <p:cNvPr id="6" name="矩形 5"/>
          <p:cNvSpPr/>
          <p:nvPr/>
        </p:nvSpPr>
        <p:spPr>
          <a:xfrm>
            <a:off x="328199" y="586028"/>
            <a:ext cx="7159257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>
                <a:solidFill>
                  <a:schemeClr val="tx1">
                    <a:lumMod val="85000"/>
                    <a:lumOff val="1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分析 </a:t>
            </a: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2</a:t>
            </a:r>
            <a:r>
              <a:rPr lang="zh-CN" altLang="en-US" sz="2000" b="1">
                <a:solidFill>
                  <a:schemeClr val="tx1">
                    <a:lumMod val="85000"/>
                    <a:lumOff val="1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——</a:t>
            </a:r>
            <a:r>
              <a:rPr lang="zh-CN" altLang="en-US" sz="2000" b="1">
                <a:solidFill>
                  <a:schemeClr val="tx1">
                    <a:lumMod val="85000"/>
                    <a:lumOff val="1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 向量 </a:t>
            </a: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_ </a:t>
            </a:r>
            <a:r>
              <a:rPr lang="zh-CN" altLang="en-US" sz="2000" b="1">
                <a:solidFill>
                  <a:schemeClr val="tx1">
                    <a:lumMod val="85000"/>
                    <a:lumOff val="1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问题</a:t>
            </a: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1</a:t>
            </a:r>
            <a:r>
              <a:rPr lang="zh-CN" altLang="en-US" sz="2000" b="1">
                <a:solidFill>
                  <a:schemeClr val="tx1">
                    <a:lumMod val="85000"/>
                    <a:lumOff val="1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解决方案</a:t>
            </a:r>
          </a:p>
        </p:txBody>
      </p:sp>
      <p:pic>
        <p:nvPicPr>
          <p:cNvPr id="9218" name="Picture 2" descr="https://s3-ap-south-1.amazonaws.com/av-blog-media/wp-content/uploads/2017/06/28211651/case31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199" y="2143210"/>
            <a:ext cx="9797525" cy="3557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/>
          <p:cNvSpPr/>
          <p:nvPr/>
        </p:nvSpPr>
        <p:spPr>
          <a:xfrm>
            <a:off x="1194535" y="1441563"/>
            <a:ext cx="326243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0" i="0">
                <a:solidFill>
                  <a:schemeClr val="bg2">
                    <a:lumMod val="25000"/>
                  </a:schemeClr>
                </a:solidFill>
                <a:effectLst/>
                <a:latin typeface="Microsoft YaHei" charset="-122"/>
                <a:ea typeface="Microsoft YaHei" charset="-122"/>
                <a:cs typeface="Microsoft YaHei" charset="-122"/>
              </a:rPr>
              <a:t>沿着重量运动的两侧放置零</a:t>
            </a:r>
            <a:endParaRPr lang="zh-CN" altLang="en-US" sz="2000">
              <a:solidFill>
                <a:schemeClr val="bg2">
                  <a:lumMod val="25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52084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表格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3669872"/>
              </p:ext>
            </p:extLst>
          </p:nvPr>
        </p:nvGraphicFramePr>
        <p:xfrm>
          <a:off x="1121435" y="2402525"/>
          <a:ext cx="2953080" cy="3803716"/>
        </p:xfrm>
        <a:graphic>
          <a:graphicData uri="http://schemas.openxmlformats.org/drawingml/2006/table">
            <a:tbl>
              <a:tblPr/>
              <a:tblGrid>
                <a:gridCol w="984360"/>
                <a:gridCol w="984360"/>
                <a:gridCol w="984360"/>
              </a:tblGrid>
              <a:tr h="223748">
                <a:tc>
                  <a:txBody>
                    <a:bodyPr/>
                    <a:lstStyle/>
                    <a:p>
                      <a:pPr algn="r" fontAlgn="b"/>
                      <a:r>
                        <a:rPr lang="hr-HR" sz="1200" b="0" i="0" u="none" strike="noStrike">
                          <a:solidFill>
                            <a:srgbClr val="000000"/>
                          </a:solidFill>
                          <a:effectLst/>
                          <a:latin typeface="DengXian" charset="-122"/>
                        </a:rPr>
                        <a:t>12.5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EF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200" b="0" i="0" u="none" strike="noStrike">
                          <a:solidFill>
                            <a:srgbClr val="000000"/>
                          </a:solidFill>
                          <a:effectLst/>
                          <a:latin typeface="DengXian" charset="-122"/>
                        </a:rPr>
                        <a:t>5.2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DengXian" charset="-122"/>
                        </a:rPr>
                        <a:t>200.1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EBDF"/>
                    </a:solidFill>
                  </a:tcPr>
                </a:tc>
              </a:tr>
              <a:tr h="223748">
                <a:tc>
                  <a:txBody>
                    <a:bodyPr/>
                    <a:lstStyle/>
                    <a:p>
                      <a:pPr algn="r" fontAlgn="b"/>
                      <a:r>
                        <a:rPr lang="nb-NO" sz="1200" b="0" i="0" u="none" strike="noStrike">
                          <a:solidFill>
                            <a:srgbClr val="000000"/>
                          </a:solidFill>
                          <a:effectLst/>
                          <a:latin typeface="DengXian" charset="-122"/>
                        </a:rPr>
                        <a:t>57.3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FAF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200" b="0" i="0" u="none" strike="noStrike">
                          <a:solidFill>
                            <a:srgbClr val="000000"/>
                          </a:solidFill>
                          <a:effectLst/>
                          <a:latin typeface="DengXian" charset="-122"/>
                        </a:rPr>
                        <a:t>30.7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FC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1200" b="0" i="0" u="none" strike="noStrike">
                          <a:solidFill>
                            <a:srgbClr val="000000"/>
                          </a:solidFill>
                          <a:effectLst/>
                          <a:latin typeface="DengXian" charset="-122"/>
                        </a:rPr>
                        <a:t>770.6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4B181"/>
                    </a:solidFill>
                  </a:tcPr>
                </a:tc>
              </a:tr>
              <a:tr h="223748">
                <a:tc>
                  <a:txBody>
                    <a:bodyPr/>
                    <a:lstStyle/>
                    <a:p>
                      <a:pPr algn="r" fontAlgn="b"/>
                      <a:r>
                        <a:rPr lang="hr-HR" sz="1200" b="0" i="0" u="none" strike="noStrike">
                          <a:solidFill>
                            <a:srgbClr val="000000"/>
                          </a:solidFill>
                          <a:effectLst/>
                          <a:latin typeface="DengXian" charset="-122"/>
                        </a:rPr>
                        <a:t>59.6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F9F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200" b="0" i="0" u="none" strike="noStrike">
                          <a:solidFill>
                            <a:srgbClr val="000000"/>
                          </a:solidFill>
                          <a:effectLst/>
                          <a:latin typeface="DengXian" charset="-122"/>
                        </a:rPr>
                        <a:t>10.8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200" b="0" i="0" u="none" strike="noStrike">
                          <a:solidFill>
                            <a:srgbClr val="000000"/>
                          </a:solidFill>
                          <a:effectLst/>
                          <a:latin typeface="DengXian" charset="-122"/>
                        </a:rPr>
                        <a:t>1065.2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C9351"/>
                    </a:solidFill>
                  </a:tcPr>
                </a:tc>
              </a:tr>
              <a:tr h="223748">
                <a:tc>
                  <a:txBody>
                    <a:bodyPr/>
                    <a:lstStyle/>
                    <a:p>
                      <a:pPr algn="r" fontAlgn="b"/>
                      <a:r>
                        <a:rPr lang="hr-HR" sz="1200" b="0" i="0" u="none" strike="noStrike">
                          <a:solidFill>
                            <a:srgbClr val="000000"/>
                          </a:solidFill>
                          <a:effectLst/>
                          <a:latin typeface="DengXian" charset="-122"/>
                        </a:rPr>
                        <a:t>29.9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FCF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200" b="0" i="0" u="none" strike="noStrike">
                          <a:solidFill>
                            <a:srgbClr val="000000"/>
                          </a:solidFill>
                          <a:effectLst/>
                          <a:latin typeface="DengXian" charset="-122"/>
                        </a:rPr>
                        <a:t>15.1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EF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200" b="0" i="0" u="none" strike="noStrike">
                          <a:solidFill>
                            <a:srgbClr val="000000"/>
                          </a:solidFill>
                          <a:effectLst/>
                          <a:latin typeface="DengXian" charset="-122"/>
                        </a:rPr>
                        <a:t>815.3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EAD7A"/>
                    </a:solidFill>
                  </a:tcPr>
                </a:tc>
              </a:tr>
              <a:tr h="223748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DengXian" charset="-122"/>
                        </a:rPr>
                        <a:t>41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FB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200" b="0" i="0" u="none" strike="noStrike">
                          <a:solidFill>
                            <a:srgbClr val="000000"/>
                          </a:solidFill>
                          <a:effectLst/>
                          <a:latin typeface="DengXian" charset="-122"/>
                        </a:rPr>
                        <a:t>5.7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200" b="0" i="0" u="none" strike="noStrike">
                          <a:solidFill>
                            <a:srgbClr val="000000"/>
                          </a:solidFill>
                          <a:effectLst/>
                          <a:latin typeface="DengXian" charset="-122"/>
                        </a:rPr>
                        <a:t>65.1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F9F5"/>
                    </a:solidFill>
                  </a:tcPr>
                </a:tc>
              </a:tr>
              <a:tr h="223748">
                <a:tc>
                  <a:txBody>
                    <a:bodyPr/>
                    <a:lstStyle/>
                    <a:p>
                      <a:pPr algn="r" fontAlgn="b"/>
                      <a:r>
                        <a:rPr lang="nb-NO" sz="1200" b="0" i="0" u="none" strike="noStrike">
                          <a:solidFill>
                            <a:srgbClr val="000000"/>
                          </a:solidFill>
                          <a:effectLst/>
                          <a:latin typeface="DengXian" charset="-122"/>
                        </a:rPr>
                        <a:t>10.9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200" b="0" i="0" u="none" strike="noStrike">
                          <a:solidFill>
                            <a:srgbClr val="000000"/>
                          </a:solidFill>
                          <a:effectLst/>
                          <a:latin typeface="DengXian" charset="-122"/>
                        </a:rPr>
                        <a:t>35.1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FC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200" b="0" i="0" u="none" strike="noStrike">
                          <a:solidFill>
                            <a:srgbClr val="000000"/>
                          </a:solidFill>
                          <a:effectLst/>
                          <a:latin typeface="DengXian" charset="-122"/>
                        </a:rPr>
                        <a:t>360.7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DDBC4"/>
                    </a:solidFill>
                  </a:tcPr>
                </a:tc>
              </a:tr>
              <a:tr h="223748">
                <a:tc>
                  <a:txBody>
                    <a:bodyPr/>
                    <a:lstStyle/>
                    <a:p>
                      <a:pPr algn="r" fontAlgn="b"/>
                      <a:r>
                        <a:rPr lang="hr-HR" sz="1200" b="0" i="0" u="none" strike="noStrike">
                          <a:solidFill>
                            <a:srgbClr val="000000"/>
                          </a:solidFill>
                          <a:effectLst/>
                          <a:latin typeface="DengXian" charset="-122"/>
                        </a:rPr>
                        <a:t>56.4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FAF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200" b="0" i="0" u="none" strike="noStrike">
                          <a:solidFill>
                            <a:srgbClr val="000000"/>
                          </a:solidFill>
                          <a:effectLst/>
                          <a:latin typeface="DengXian" charset="-122"/>
                        </a:rPr>
                        <a:t>15.7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EF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200" b="0" i="0" u="none" strike="noStrike">
                          <a:solidFill>
                            <a:srgbClr val="000000"/>
                          </a:solidFill>
                          <a:effectLst/>
                          <a:latin typeface="DengXian" charset="-122"/>
                        </a:rPr>
                        <a:t>425.3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4D4BA"/>
                    </a:solidFill>
                  </a:tcPr>
                </a:tc>
              </a:tr>
              <a:tr h="223748">
                <a:tc>
                  <a:txBody>
                    <a:bodyPr/>
                    <a:lstStyle/>
                    <a:p>
                      <a:pPr algn="r" fontAlgn="b"/>
                      <a:r>
                        <a:rPr lang="hr-HR" sz="1200" b="0" i="0" u="none" strike="noStrike">
                          <a:solidFill>
                            <a:srgbClr val="000000"/>
                          </a:solidFill>
                          <a:effectLst/>
                          <a:latin typeface="DengXian" charset="-122"/>
                        </a:rPr>
                        <a:t>918.9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A26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DengXian" charset="-122"/>
                        </a:rPr>
                        <a:t>1113.2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58E4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200" b="0" i="0" u="none" strike="noStrike">
                          <a:solidFill>
                            <a:srgbClr val="000000"/>
                          </a:solidFill>
                          <a:effectLst/>
                          <a:latin typeface="DengXian" charset="-122"/>
                        </a:rPr>
                        <a:t>506.9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9CCAC"/>
                    </a:solidFill>
                  </a:tcPr>
                </a:tc>
              </a:tr>
              <a:tr h="223748">
                <a:tc>
                  <a:txBody>
                    <a:bodyPr/>
                    <a:lstStyle/>
                    <a:p>
                      <a:pPr algn="r" fontAlgn="b"/>
                      <a:r>
                        <a:rPr lang="nb-NO" sz="1200" b="0" i="0" u="none" strike="noStrike">
                          <a:solidFill>
                            <a:srgbClr val="000000"/>
                          </a:solidFill>
                          <a:effectLst/>
                          <a:latin typeface="DengXian" charset="-122"/>
                        </a:rPr>
                        <a:t>737.4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9B58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1200" b="0" i="0" u="none" strike="noStrike">
                          <a:solidFill>
                            <a:srgbClr val="000000"/>
                          </a:solidFill>
                          <a:effectLst/>
                          <a:latin typeface="DengXian" charset="-122"/>
                        </a:rPr>
                        <a:t>579.6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FC5A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200" b="0" i="0" u="none" strike="noStrike">
                          <a:solidFill>
                            <a:srgbClr val="000000"/>
                          </a:solidFill>
                          <a:effectLst/>
                          <a:latin typeface="DengXian" charset="-122"/>
                        </a:rPr>
                        <a:t>616.3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AC19A"/>
                    </a:solidFill>
                  </a:tcPr>
                </a:tc>
              </a:tr>
              <a:tr h="223748">
                <a:tc>
                  <a:txBody>
                    <a:bodyPr/>
                    <a:lstStyle/>
                    <a:p>
                      <a:pPr algn="r" fontAlgn="b"/>
                      <a:r>
                        <a:rPr lang="hr-HR" sz="1200" b="0" i="0" u="none" strike="noStrike">
                          <a:solidFill>
                            <a:srgbClr val="000000"/>
                          </a:solidFill>
                          <a:effectLst/>
                          <a:latin typeface="DengXian" charset="-122"/>
                        </a:rPr>
                        <a:t>568.9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0C6A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200" b="0" i="0" u="none" strike="noStrike">
                          <a:solidFill>
                            <a:srgbClr val="000000"/>
                          </a:solidFill>
                          <a:effectLst/>
                          <a:latin typeface="DengXian" charset="-122"/>
                        </a:rPr>
                        <a:t>1231.2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1200" b="0" i="0" u="none" strike="noStrike">
                          <a:solidFill>
                            <a:srgbClr val="000000"/>
                          </a:solidFill>
                          <a:effectLst/>
                          <a:latin typeface="DengXian" charset="-122"/>
                        </a:rPr>
                        <a:t>679.4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1BB90"/>
                    </a:solidFill>
                  </a:tcPr>
                </a:tc>
              </a:tr>
              <a:tr h="223748">
                <a:tc>
                  <a:txBody>
                    <a:bodyPr/>
                    <a:lstStyle/>
                    <a:p>
                      <a:pPr algn="r" fontAlgn="b"/>
                      <a:r>
                        <a:rPr lang="nb-NO" sz="1200" b="0" i="0" u="none" strike="noStrike">
                          <a:solidFill>
                            <a:srgbClr val="000000"/>
                          </a:solidFill>
                          <a:effectLst/>
                          <a:latin typeface="DengXian" charset="-122"/>
                        </a:rPr>
                        <a:t>20.3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DF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200" b="0" i="0" u="none" strike="noStrike">
                          <a:solidFill>
                            <a:srgbClr val="000000"/>
                          </a:solidFill>
                          <a:effectLst/>
                          <a:latin typeface="DengXian" charset="-122"/>
                        </a:rPr>
                        <a:t>40.4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FB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200" b="0" i="0" u="none" strike="noStrike">
                          <a:solidFill>
                            <a:srgbClr val="000000"/>
                          </a:solidFill>
                          <a:effectLst/>
                          <a:latin typeface="DengXian" charset="-122"/>
                        </a:rPr>
                        <a:t>235.8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FE8D9"/>
                    </a:solidFill>
                  </a:tcPr>
                </a:tc>
              </a:tr>
              <a:tr h="223748">
                <a:tc>
                  <a:txBody>
                    <a:bodyPr/>
                    <a:lstStyle/>
                    <a:p>
                      <a:pPr algn="r" fontAlgn="b"/>
                      <a:r>
                        <a:rPr lang="nb-NO" sz="1200" b="0" i="0" u="none" strike="noStrike">
                          <a:solidFill>
                            <a:srgbClr val="000000"/>
                          </a:solidFill>
                          <a:effectLst/>
                          <a:latin typeface="DengXian" charset="-122"/>
                        </a:rPr>
                        <a:t>20.2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DF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200" b="0" i="0" u="none" strike="noStrike">
                          <a:solidFill>
                            <a:srgbClr val="000000"/>
                          </a:solidFill>
                          <a:effectLst/>
                          <a:latin typeface="DengXian" charset="-122"/>
                        </a:rPr>
                        <a:t>10.4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200" b="0" i="0" u="none" strike="noStrike">
                          <a:solidFill>
                            <a:srgbClr val="000000"/>
                          </a:solidFill>
                          <a:effectLst/>
                          <a:latin typeface="DengXian" charset="-122"/>
                        </a:rPr>
                        <a:t>630.2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8C098"/>
                    </a:solidFill>
                  </a:tcPr>
                </a:tc>
              </a:tr>
              <a:tr h="223748">
                <a:tc>
                  <a:txBody>
                    <a:bodyPr/>
                    <a:lstStyle/>
                    <a:p>
                      <a:pPr algn="r" fontAlgn="b"/>
                      <a:r>
                        <a:rPr lang="nb-NO" sz="1200" b="0" i="0" u="none" strike="noStrike">
                          <a:solidFill>
                            <a:srgbClr val="000000"/>
                          </a:solidFill>
                          <a:effectLst/>
                          <a:latin typeface="DengXian" charset="-122"/>
                        </a:rPr>
                        <a:t>5.7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200" b="0" i="0" u="none" strike="noStrike">
                          <a:solidFill>
                            <a:srgbClr val="000000"/>
                          </a:solidFill>
                          <a:effectLst/>
                          <a:latin typeface="DengXian" charset="-122"/>
                        </a:rPr>
                        <a:t>10.1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200" b="0" i="0" u="none" strike="noStrike">
                          <a:solidFill>
                            <a:srgbClr val="000000"/>
                          </a:solidFill>
                          <a:effectLst/>
                          <a:latin typeface="DengXian" charset="-122"/>
                        </a:rPr>
                        <a:t>605.2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BC29C"/>
                    </a:solidFill>
                  </a:tcPr>
                </a:tc>
              </a:tr>
              <a:tr h="223748">
                <a:tc>
                  <a:txBody>
                    <a:bodyPr/>
                    <a:lstStyle/>
                    <a:p>
                      <a:pPr algn="r" fontAlgn="b"/>
                      <a:r>
                        <a:rPr lang="nb-NO" sz="1200" b="0" i="0" u="none" strike="noStrike">
                          <a:solidFill>
                            <a:srgbClr val="000000"/>
                          </a:solidFill>
                          <a:effectLst/>
                          <a:latin typeface="DengXian" charset="-122"/>
                        </a:rPr>
                        <a:t>25.3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DF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200" b="0" i="0" u="none" strike="noStrike">
                          <a:solidFill>
                            <a:srgbClr val="000000"/>
                          </a:solidFill>
                          <a:effectLst/>
                          <a:latin typeface="DengXian" charset="-122"/>
                        </a:rPr>
                        <a:t>40.5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FB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200" b="0" i="0" u="none" strike="noStrike">
                          <a:solidFill>
                            <a:srgbClr val="000000"/>
                          </a:solidFill>
                          <a:effectLst/>
                          <a:latin typeface="DengXian" charset="-122"/>
                        </a:rPr>
                        <a:t>655.8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4BD94"/>
                    </a:solidFill>
                  </a:tcPr>
                </a:tc>
              </a:tr>
              <a:tr h="223748">
                <a:tc>
                  <a:txBody>
                    <a:bodyPr/>
                    <a:lstStyle/>
                    <a:p>
                      <a:pPr algn="r" fontAlgn="b"/>
                      <a:r>
                        <a:rPr lang="nb-NO" sz="1200" b="0" i="0" u="none" strike="noStrike">
                          <a:solidFill>
                            <a:srgbClr val="000000"/>
                          </a:solidFill>
                          <a:effectLst/>
                          <a:latin typeface="DengXian" charset="-122"/>
                        </a:rPr>
                        <a:t>30.7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FC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200" b="0" i="0" u="none" strike="noStrike">
                          <a:solidFill>
                            <a:srgbClr val="000000"/>
                          </a:solidFill>
                          <a:effectLst/>
                          <a:latin typeface="DengXian" charset="-122"/>
                        </a:rPr>
                        <a:t>25.6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DF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200" b="0" i="0" u="none" strike="noStrike">
                          <a:solidFill>
                            <a:srgbClr val="000000"/>
                          </a:solidFill>
                          <a:effectLst/>
                          <a:latin typeface="DengXian" charset="-122"/>
                        </a:rPr>
                        <a:t>235.5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FE8D9"/>
                    </a:solidFill>
                  </a:tcPr>
                </a:tc>
              </a:tr>
              <a:tr h="223748">
                <a:tc>
                  <a:txBody>
                    <a:bodyPr/>
                    <a:lstStyle/>
                    <a:p>
                      <a:pPr algn="r" fontAlgn="b"/>
                      <a:r>
                        <a:rPr lang="nb-NO" sz="1200" b="0" i="0" u="none" strike="noStrike">
                          <a:solidFill>
                            <a:srgbClr val="000000"/>
                          </a:solidFill>
                          <a:effectLst/>
                          <a:latin typeface="DengXian" charset="-122"/>
                        </a:rPr>
                        <a:t>15.5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EF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200" b="0" i="0" u="none" strike="noStrike">
                          <a:solidFill>
                            <a:srgbClr val="000000"/>
                          </a:solidFill>
                          <a:effectLst/>
                          <a:latin typeface="DengXian" charset="-122"/>
                        </a:rPr>
                        <a:t>40.3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FB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200" b="0" i="0" u="none" strike="noStrike">
                          <a:solidFill>
                            <a:srgbClr val="000000"/>
                          </a:solidFill>
                          <a:effectLst/>
                          <a:latin typeface="DengXian" charset="-122"/>
                        </a:rPr>
                        <a:t>630.8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8BF98"/>
                    </a:solidFill>
                  </a:tcPr>
                </a:tc>
              </a:tr>
              <a:tr h="223748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DengXian" charset="-122"/>
                        </a:rPr>
                        <a:t>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DengXian" charset="-122"/>
                        </a:rPr>
                        <a:t>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200" b="0" i="0" u="none" strike="noStrike">
                          <a:solidFill>
                            <a:srgbClr val="000000"/>
                          </a:solidFill>
                          <a:effectLst/>
                          <a:latin typeface="DengXian" charset="-122"/>
                        </a:rPr>
                        <a:t>605.1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BC29C"/>
                    </a:solidFill>
                  </a:tcPr>
                </a:tc>
              </a:tr>
            </a:tbl>
          </a:graphicData>
        </a:graphic>
      </p:graphicFrame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-311498" y="-5223"/>
            <a:ext cx="1713578" cy="533543"/>
          </a:xfrm>
        </p:spPr>
        <p:txBody>
          <a:bodyPr/>
          <a:lstStyle/>
          <a:p>
            <a:r>
              <a:rPr kumimoji="1" lang="zh-CN" altLang="en-US"/>
              <a:t>案例</a:t>
            </a:r>
          </a:p>
        </p:txBody>
      </p:sp>
      <p:sp>
        <p:nvSpPr>
          <p:cNvPr id="6" name="矩形 5"/>
          <p:cNvSpPr/>
          <p:nvPr/>
        </p:nvSpPr>
        <p:spPr>
          <a:xfrm>
            <a:off x="402043" y="654677"/>
            <a:ext cx="7159257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>
                <a:solidFill>
                  <a:schemeClr val="tx1">
                    <a:lumMod val="85000"/>
                    <a:lumOff val="1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分析 </a:t>
            </a: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2</a:t>
            </a:r>
            <a:r>
              <a:rPr lang="zh-CN" altLang="en-US" sz="2000" b="1">
                <a:solidFill>
                  <a:schemeClr val="tx1">
                    <a:lumMod val="85000"/>
                    <a:lumOff val="1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——</a:t>
            </a:r>
            <a:r>
              <a:rPr lang="zh-CN" altLang="en-US" sz="2000" b="1">
                <a:solidFill>
                  <a:schemeClr val="tx1">
                    <a:lumMod val="85000"/>
                    <a:lumOff val="1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 向量</a:t>
            </a: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_ </a:t>
            </a:r>
            <a:r>
              <a:rPr lang="zh-CN" altLang="en-US" sz="2000" b="1">
                <a:solidFill>
                  <a:schemeClr val="tx1">
                    <a:lumMod val="85000"/>
                    <a:lumOff val="1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问题</a:t>
            </a: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2</a:t>
            </a:r>
            <a:r>
              <a:rPr lang="zh-CN" altLang="en-US" sz="2000" b="1">
                <a:solidFill>
                  <a:schemeClr val="tx1">
                    <a:lumMod val="85000"/>
                    <a:lumOff val="1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解决方案</a:t>
            </a:r>
          </a:p>
        </p:txBody>
      </p:sp>
      <p:sp>
        <p:nvSpPr>
          <p:cNvPr id="8" name="矩形 7"/>
          <p:cNvSpPr/>
          <p:nvPr/>
        </p:nvSpPr>
        <p:spPr>
          <a:xfrm>
            <a:off x="3079091" y="2402525"/>
            <a:ext cx="1150405" cy="38358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线形标注 1 8"/>
          <p:cNvSpPr/>
          <p:nvPr/>
        </p:nvSpPr>
        <p:spPr>
          <a:xfrm>
            <a:off x="4688079" y="3357129"/>
            <a:ext cx="3499769" cy="806309"/>
          </a:xfrm>
          <a:prstGeom prst="borderCallout1">
            <a:avLst>
              <a:gd name="adj1" fmla="val 54441"/>
              <a:gd name="adj2" fmla="val -6527"/>
              <a:gd name="adj3" fmla="val 93760"/>
              <a:gd name="adj4" fmla="val -24437"/>
            </a:avLst>
          </a:prstGeom>
          <a:solidFill>
            <a:srgbClr val="FF7230"/>
          </a:solidFill>
          <a:ln>
            <a:solidFill>
              <a:srgbClr val="FF72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kumimoji="1" lang="zh-CN" altLang="en-US">
                <a:latin typeface="Microsoft YaHei" charset="-122"/>
                <a:ea typeface="Microsoft YaHei" charset="-122"/>
                <a:cs typeface="Microsoft YaHei" charset="-122"/>
              </a:rPr>
              <a:t>第二组权重提取了右侧边框特征</a:t>
            </a:r>
          </a:p>
        </p:txBody>
      </p:sp>
      <p:grpSp>
        <p:nvGrpSpPr>
          <p:cNvPr id="11" name="组 10"/>
          <p:cNvGrpSpPr/>
          <p:nvPr/>
        </p:nvGrpSpPr>
        <p:grpSpPr>
          <a:xfrm>
            <a:off x="3414015" y="1395949"/>
            <a:ext cx="1203934" cy="400110"/>
            <a:chOff x="3899934" y="721308"/>
            <a:chExt cx="1203934" cy="400110"/>
          </a:xfrm>
        </p:grpSpPr>
        <p:sp>
          <p:nvSpPr>
            <p:cNvPr id="10" name="文本框 9"/>
            <p:cNvSpPr txBox="1"/>
            <p:nvPr/>
          </p:nvSpPr>
          <p:spPr>
            <a:xfrm>
              <a:off x="3899934" y="721308"/>
              <a:ext cx="8467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2000">
                  <a:solidFill>
                    <a:srgbClr val="FF7230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[ 0.1 ,</a:t>
              </a:r>
              <a:endParaRPr kumimoji="1" lang="zh-CN" altLang="en-US" sz="2000">
                <a:solidFill>
                  <a:srgbClr val="FF7230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4608219" y="721308"/>
              <a:ext cx="49564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2000">
                  <a:solidFill>
                    <a:srgbClr val="FF7230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5 ]</a:t>
              </a:r>
              <a:endParaRPr kumimoji="1" lang="zh-CN" altLang="en-US" sz="2000">
                <a:solidFill>
                  <a:srgbClr val="FF7230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1169219" y="1376867"/>
            <a:ext cx="2236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>
                <a:latin typeface="Microsoft YaHei" charset="-122"/>
                <a:ea typeface="Microsoft YaHei" charset="-122"/>
                <a:cs typeface="Microsoft YaHei" charset="-122"/>
              </a:rPr>
              <a:t>让原图像矩阵乘以</a:t>
            </a:r>
          </a:p>
        </p:txBody>
      </p:sp>
    </p:spTree>
    <p:extLst>
      <p:ext uri="{BB962C8B-B14F-4D97-AF65-F5344CB8AC3E}">
        <p14:creationId xmlns:p14="http://schemas.microsoft.com/office/powerpoint/2010/main" val="129733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11228" y="497549"/>
            <a:ext cx="12231464" cy="6360451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-244927" y="9872"/>
            <a:ext cx="3197677" cy="477805"/>
          </a:xfrm>
        </p:spPr>
        <p:txBody>
          <a:bodyPr/>
          <a:lstStyle/>
          <a:p>
            <a:r>
              <a:rPr kumimoji="1" lang="zh-CN" altLang="en-US"/>
              <a:t>深度神经网络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5350519" y="5592486"/>
            <a:ext cx="7521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784</a:t>
            </a:r>
            <a:endParaRPr kumimoji="1" lang="zh-CN" altLang="en-US" sz="2400" b="1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grpSp>
        <p:nvGrpSpPr>
          <p:cNvPr id="27" name="组 26"/>
          <p:cNvGrpSpPr/>
          <p:nvPr/>
        </p:nvGrpSpPr>
        <p:grpSpPr>
          <a:xfrm>
            <a:off x="2031396" y="4358910"/>
            <a:ext cx="8444278" cy="310634"/>
            <a:chOff x="3053361" y="3442048"/>
            <a:chExt cx="5706904" cy="192049"/>
          </a:xfrm>
        </p:grpSpPr>
        <p:pic>
          <p:nvPicPr>
            <p:cNvPr id="28" name="图片 27"/>
            <p:cNvPicPr>
              <a:picLocks noChangeAspect="1"/>
            </p:cNvPicPr>
            <p:nvPr/>
          </p:nvPicPr>
          <p:blipFill rotWithShape="1">
            <a:blip r:embed="rId3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456" t="38487" r="3369" b="58369"/>
            <a:stretch/>
          </p:blipFill>
          <p:spPr>
            <a:xfrm>
              <a:off x="3053361" y="3442048"/>
              <a:ext cx="2450733" cy="152563"/>
            </a:xfrm>
            <a:prstGeom prst="rect">
              <a:avLst/>
            </a:prstGeom>
          </p:spPr>
        </p:pic>
        <p:pic>
          <p:nvPicPr>
            <p:cNvPr id="29" name="图片 28"/>
            <p:cNvPicPr>
              <a:picLocks noChangeAspect="1"/>
            </p:cNvPicPr>
            <p:nvPr/>
          </p:nvPicPr>
          <p:blipFill rotWithShape="1">
            <a:blip r:embed="rId3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276" t="50598" r="14742" b="45819"/>
            <a:stretch/>
          </p:blipFill>
          <p:spPr>
            <a:xfrm>
              <a:off x="5267993" y="3442048"/>
              <a:ext cx="2593519" cy="173911"/>
            </a:xfrm>
            <a:prstGeom prst="rect">
              <a:avLst/>
            </a:prstGeom>
          </p:spPr>
        </p:pic>
        <p:pic>
          <p:nvPicPr>
            <p:cNvPr id="30" name="图片 29"/>
            <p:cNvPicPr>
              <a:picLocks noChangeAspect="1"/>
            </p:cNvPicPr>
            <p:nvPr/>
          </p:nvPicPr>
          <p:blipFill rotWithShape="1">
            <a:blip r:embed="rId3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726" t="81069" r="26268" b="15928"/>
            <a:stretch/>
          </p:blipFill>
          <p:spPr>
            <a:xfrm>
              <a:off x="7284697" y="3460185"/>
              <a:ext cx="1475568" cy="173912"/>
            </a:xfrm>
            <a:prstGeom prst="rect">
              <a:avLst/>
            </a:prstGeom>
          </p:spPr>
        </p:pic>
      </p:grpSp>
      <p:sp>
        <p:nvSpPr>
          <p:cNvPr id="31" name="文本框 30"/>
          <p:cNvSpPr txBox="1"/>
          <p:nvPr/>
        </p:nvSpPr>
        <p:spPr>
          <a:xfrm>
            <a:off x="236625" y="3673337"/>
            <a:ext cx="167545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zh-CN" altLang="en-US" sz="2400" b="1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输入层</a:t>
            </a:r>
            <a:endParaRPr kumimoji="1" lang="en-US" altLang="zh-CN" sz="2400" b="1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ctr">
              <a:lnSpc>
                <a:spcPct val="150000"/>
              </a:lnSpc>
            </a:pPr>
            <a:r>
              <a:rPr kumimoji="1" lang="en-US" altLang="zh-CN" sz="2400" b="1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784</a:t>
            </a:r>
            <a:r>
              <a:rPr kumimoji="1" lang="zh-CN" altLang="en-US" sz="2400" b="1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个像素</a:t>
            </a:r>
          </a:p>
        </p:txBody>
      </p:sp>
      <p:pic>
        <p:nvPicPr>
          <p:cNvPr id="32" name="图片 31"/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6383" y="1898346"/>
            <a:ext cx="4712170" cy="4811276"/>
          </a:xfrm>
          <a:prstGeom prst="rect">
            <a:avLst/>
          </a:prstGeom>
        </p:spPr>
      </p:pic>
      <p:grpSp>
        <p:nvGrpSpPr>
          <p:cNvPr id="51" name="组 50"/>
          <p:cNvGrpSpPr/>
          <p:nvPr/>
        </p:nvGrpSpPr>
        <p:grpSpPr>
          <a:xfrm>
            <a:off x="2752925" y="2035984"/>
            <a:ext cx="288000" cy="4536000"/>
            <a:chOff x="3374263" y="846369"/>
            <a:chExt cx="247184" cy="4022971"/>
          </a:xfrm>
        </p:grpSpPr>
        <p:sp>
          <p:nvSpPr>
            <p:cNvPr id="33" name="椭圆 32"/>
            <p:cNvSpPr/>
            <p:nvPr/>
          </p:nvSpPr>
          <p:spPr>
            <a:xfrm>
              <a:off x="3389793" y="846369"/>
              <a:ext cx="180000" cy="180000"/>
            </a:xfrm>
            <a:prstGeom prst="ellipse">
              <a:avLst/>
            </a:prstGeom>
            <a:noFill/>
            <a:ln>
              <a:solidFill>
                <a:srgbClr val="7AB8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5" name="椭圆 34"/>
            <p:cNvSpPr/>
            <p:nvPr/>
          </p:nvSpPr>
          <p:spPr>
            <a:xfrm>
              <a:off x="3389793" y="1078877"/>
              <a:ext cx="180000" cy="180000"/>
            </a:xfrm>
            <a:prstGeom prst="ellipse">
              <a:avLst/>
            </a:prstGeom>
            <a:noFill/>
            <a:ln>
              <a:solidFill>
                <a:srgbClr val="7AB8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6" name="椭圆 35"/>
            <p:cNvSpPr/>
            <p:nvPr/>
          </p:nvSpPr>
          <p:spPr>
            <a:xfrm>
              <a:off x="3389793" y="1311385"/>
              <a:ext cx="180000" cy="180000"/>
            </a:xfrm>
            <a:prstGeom prst="ellipse">
              <a:avLst/>
            </a:prstGeom>
            <a:noFill/>
            <a:ln>
              <a:solidFill>
                <a:srgbClr val="7AB8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7" name="椭圆 36"/>
            <p:cNvSpPr/>
            <p:nvPr/>
          </p:nvSpPr>
          <p:spPr>
            <a:xfrm>
              <a:off x="3389793" y="1543893"/>
              <a:ext cx="180000" cy="180000"/>
            </a:xfrm>
            <a:prstGeom prst="ellipse">
              <a:avLst/>
            </a:prstGeom>
            <a:noFill/>
            <a:ln>
              <a:solidFill>
                <a:srgbClr val="7AB8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8" name="椭圆 37"/>
            <p:cNvSpPr/>
            <p:nvPr/>
          </p:nvSpPr>
          <p:spPr>
            <a:xfrm>
              <a:off x="3389793" y="1776401"/>
              <a:ext cx="180000" cy="180000"/>
            </a:xfrm>
            <a:prstGeom prst="ellipse">
              <a:avLst/>
            </a:prstGeom>
            <a:noFill/>
            <a:ln>
              <a:solidFill>
                <a:srgbClr val="7AB8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9" name="椭圆 38"/>
            <p:cNvSpPr/>
            <p:nvPr/>
          </p:nvSpPr>
          <p:spPr>
            <a:xfrm>
              <a:off x="3389793" y="2008909"/>
              <a:ext cx="180000" cy="180000"/>
            </a:xfrm>
            <a:prstGeom prst="ellipse">
              <a:avLst/>
            </a:prstGeom>
            <a:noFill/>
            <a:ln>
              <a:solidFill>
                <a:srgbClr val="7AB8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0" name="椭圆 39"/>
            <p:cNvSpPr/>
            <p:nvPr/>
          </p:nvSpPr>
          <p:spPr>
            <a:xfrm>
              <a:off x="3389793" y="2241417"/>
              <a:ext cx="180000" cy="180000"/>
            </a:xfrm>
            <a:prstGeom prst="ellipse">
              <a:avLst/>
            </a:prstGeom>
            <a:noFill/>
            <a:ln>
              <a:solidFill>
                <a:srgbClr val="7AB8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1" name="椭圆 40"/>
            <p:cNvSpPr/>
            <p:nvPr/>
          </p:nvSpPr>
          <p:spPr>
            <a:xfrm>
              <a:off x="3389793" y="2473927"/>
              <a:ext cx="180000" cy="180000"/>
            </a:xfrm>
            <a:prstGeom prst="ellipse">
              <a:avLst/>
            </a:prstGeom>
            <a:noFill/>
            <a:ln>
              <a:solidFill>
                <a:srgbClr val="7AB8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2" name="椭圆 41"/>
            <p:cNvSpPr/>
            <p:nvPr/>
          </p:nvSpPr>
          <p:spPr>
            <a:xfrm>
              <a:off x="3399511" y="3077874"/>
              <a:ext cx="180000" cy="180000"/>
            </a:xfrm>
            <a:prstGeom prst="ellipse">
              <a:avLst/>
            </a:prstGeom>
            <a:noFill/>
            <a:ln>
              <a:solidFill>
                <a:srgbClr val="7AB8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3" name="椭圆 42"/>
            <p:cNvSpPr/>
            <p:nvPr/>
          </p:nvSpPr>
          <p:spPr>
            <a:xfrm>
              <a:off x="3399511" y="3308083"/>
              <a:ext cx="180000" cy="180000"/>
            </a:xfrm>
            <a:prstGeom prst="ellipse">
              <a:avLst/>
            </a:prstGeom>
            <a:noFill/>
            <a:ln>
              <a:solidFill>
                <a:srgbClr val="7AB8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4" name="椭圆 43"/>
            <p:cNvSpPr/>
            <p:nvPr/>
          </p:nvSpPr>
          <p:spPr>
            <a:xfrm>
              <a:off x="3399511" y="3538292"/>
              <a:ext cx="180000" cy="180000"/>
            </a:xfrm>
            <a:prstGeom prst="ellipse">
              <a:avLst/>
            </a:prstGeom>
            <a:noFill/>
            <a:ln>
              <a:solidFill>
                <a:srgbClr val="7AB8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5" name="椭圆 44"/>
            <p:cNvSpPr/>
            <p:nvPr/>
          </p:nvSpPr>
          <p:spPr>
            <a:xfrm>
              <a:off x="3399511" y="3768501"/>
              <a:ext cx="180000" cy="180000"/>
            </a:xfrm>
            <a:prstGeom prst="ellipse">
              <a:avLst/>
            </a:prstGeom>
            <a:noFill/>
            <a:ln>
              <a:solidFill>
                <a:srgbClr val="7AB8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6" name="椭圆 45"/>
            <p:cNvSpPr/>
            <p:nvPr/>
          </p:nvSpPr>
          <p:spPr>
            <a:xfrm>
              <a:off x="3399511" y="3998710"/>
              <a:ext cx="180000" cy="180000"/>
            </a:xfrm>
            <a:prstGeom prst="ellipse">
              <a:avLst/>
            </a:prstGeom>
            <a:noFill/>
            <a:ln>
              <a:solidFill>
                <a:srgbClr val="7AB8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7" name="椭圆 46"/>
            <p:cNvSpPr/>
            <p:nvPr/>
          </p:nvSpPr>
          <p:spPr>
            <a:xfrm>
              <a:off x="3399511" y="4228919"/>
              <a:ext cx="180000" cy="180000"/>
            </a:xfrm>
            <a:prstGeom prst="ellipse">
              <a:avLst/>
            </a:prstGeom>
            <a:noFill/>
            <a:ln>
              <a:solidFill>
                <a:srgbClr val="7AB8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8" name="椭圆 47"/>
            <p:cNvSpPr/>
            <p:nvPr/>
          </p:nvSpPr>
          <p:spPr>
            <a:xfrm>
              <a:off x="3399511" y="4459128"/>
              <a:ext cx="180000" cy="180000"/>
            </a:xfrm>
            <a:prstGeom prst="ellipse">
              <a:avLst/>
            </a:prstGeom>
            <a:noFill/>
            <a:ln>
              <a:solidFill>
                <a:srgbClr val="7AB8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9" name="椭圆 48"/>
            <p:cNvSpPr/>
            <p:nvPr/>
          </p:nvSpPr>
          <p:spPr>
            <a:xfrm>
              <a:off x="3399511" y="4689340"/>
              <a:ext cx="180000" cy="180000"/>
            </a:xfrm>
            <a:prstGeom prst="ellipse">
              <a:avLst/>
            </a:prstGeom>
            <a:noFill/>
            <a:ln>
              <a:solidFill>
                <a:srgbClr val="7AB8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0" name="文本框 49"/>
            <p:cNvSpPr txBox="1"/>
            <p:nvPr/>
          </p:nvSpPr>
          <p:spPr>
            <a:xfrm>
              <a:off x="3374263" y="2744109"/>
              <a:ext cx="24718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ts val="800"/>
                </a:lnSpc>
              </a:pPr>
              <a:r>
                <a:rPr kumimoji="1" lang="en-US" altLang="zh-CN" sz="2000">
                  <a:solidFill>
                    <a:srgbClr val="7AB8C5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·</a:t>
              </a:r>
            </a:p>
            <a:p>
              <a:pPr>
                <a:lnSpc>
                  <a:spcPts val="800"/>
                </a:lnSpc>
              </a:pPr>
              <a:r>
                <a:rPr kumimoji="1" lang="en-US" altLang="zh-CN" sz="2000">
                  <a:solidFill>
                    <a:srgbClr val="7AB8C5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·</a:t>
              </a:r>
            </a:p>
            <a:p>
              <a:pPr>
                <a:lnSpc>
                  <a:spcPts val="800"/>
                </a:lnSpc>
              </a:pPr>
              <a:r>
                <a:rPr kumimoji="1" lang="en-US" altLang="zh-CN" sz="2000">
                  <a:solidFill>
                    <a:srgbClr val="7AB8C5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·</a:t>
              </a:r>
              <a:endParaRPr kumimoji="1" lang="zh-CN" altLang="en-US" sz="2000">
                <a:solidFill>
                  <a:srgbClr val="7AB8C5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  <p:pic>
        <p:nvPicPr>
          <p:cNvPr id="52" name="图片 51"/>
          <p:cNvPicPr>
            <a:picLocks noChangeAspect="1"/>
          </p:cNvPicPr>
          <p:nvPr/>
        </p:nvPicPr>
        <p:blipFill>
          <a:blip r:embed="rId5">
            <a:alphaModFix amt="6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337" y="960673"/>
            <a:ext cx="1146748" cy="1174052"/>
          </a:xfrm>
          <a:prstGeom prst="rect">
            <a:avLst/>
          </a:prstGeom>
          <a:ln>
            <a:solidFill>
              <a:srgbClr val="7AB8C5"/>
            </a:solidFill>
          </a:ln>
        </p:spPr>
      </p:pic>
      <p:sp>
        <p:nvSpPr>
          <p:cNvPr id="53" name="矩形 52"/>
          <p:cNvSpPr/>
          <p:nvPr/>
        </p:nvSpPr>
        <p:spPr>
          <a:xfrm>
            <a:off x="6579598" y="2791447"/>
            <a:ext cx="687678" cy="3159923"/>
          </a:xfrm>
          <a:prstGeom prst="rect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6702619" y="5368319"/>
            <a:ext cx="324000" cy="32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5" name="文本框 54"/>
          <p:cNvSpPr txBox="1"/>
          <p:nvPr/>
        </p:nvSpPr>
        <p:spPr>
          <a:xfrm>
            <a:off x="6702619" y="5691804"/>
            <a:ext cx="4251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20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9</a:t>
            </a:r>
            <a:endParaRPr kumimoji="1" lang="zh-CN" altLang="en-US" sz="320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56" name="左大括号 55"/>
          <p:cNvSpPr/>
          <p:nvPr/>
        </p:nvSpPr>
        <p:spPr>
          <a:xfrm>
            <a:off x="1950384" y="2035984"/>
            <a:ext cx="503297" cy="4536000"/>
          </a:xfrm>
          <a:prstGeom prst="leftBrace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7" name="文本框 56"/>
          <p:cNvSpPr txBox="1"/>
          <p:nvPr/>
        </p:nvSpPr>
        <p:spPr>
          <a:xfrm>
            <a:off x="7440940" y="4005480"/>
            <a:ext cx="30251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b="1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输出层：</a:t>
            </a:r>
            <a:r>
              <a:rPr kumimoji="1" lang="en-US" altLang="zh-CN" sz="2400" b="1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10</a:t>
            </a:r>
            <a:r>
              <a:rPr kumimoji="1" lang="zh-CN" altLang="en-US" sz="2400" b="1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个神经元</a:t>
            </a:r>
          </a:p>
        </p:txBody>
      </p:sp>
      <p:sp>
        <p:nvSpPr>
          <p:cNvPr id="58" name="文本框 57"/>
          <p:cNvSpPr txBox="1"/>
          <p:nvPr/>
        </p:nvSpPr>
        <p:spPr>
          <a:xfrm>
            <a:off x="7918664" y="4777676"/>
            <a:ext cx="40012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000">
                <a:solidFill>
                  <a:srgbClr val="FF7E79"/>
                </a:solidFill>
                <a:latin typeface="Microsoft YaHei" charset="-122"/>
                <a:ea typeface="Microsoft YaHei" charset="-122"/>
                <a:cs typeface="Microsoft YaHei" charset="-122"/>
              </a:rPr>
              <a:t>每个神经元的激活值分别表示识别结果为</a:t>
            </a:r>
            <a:r>
              <a:rPr kumimoji="1" lang="en-US" altLang="zh-CN" sz="2000">
                <a:solidFill>
                  <a:srgbClr val="FF7E79"/>
                </a:solidFill>
                <a:latin typeface="Microsoft YaHei" charset="-122"/>
                <a:ea typeface="Microsoft YaHei" charset="-122"/>
                <a:cs typeface="Microsoft YaHei" charset="-122"/>
              </a:rPr>
              <a:t>0~9</a:t>
            </a:r>
            <a:r>
              <a:rPr kumimoji="1" lang="zh-CN" altLang="en-US" sz="2000">
                <a:solidFill>
                  <a:srgbClr val="FF7E79"/>
                </a:solidFill>
                <a:latin typeface="Microsoft YaHei" charset="-122"/>
                <a:ea typeface="Microsoft YaHei" charset="-122"/>
                <a:cs typeface="Microsoft YaHei" charset="-122"/>
              </a:rPr>
              <a:t>的可能性</a:t>
            </a:r>
          </a:p>
        </p:txBody>
      </p:sp>
      <p:sp>
        <p:nvSpPr>
          <p:cNvPr id="59" name="左大括号 58"/>
          <p:cNvSpPr/>
          <p:nvPr/>
        </p:nvSpPr>
        <p:spPr>
          <a:xfrm rot="5400000">
            <a:off x="4734654" y="1252376"/>
            <a:ext cx="236378" cy="1609609"/>
          </a:xfrm>
          <a:prstGeom prst="leftBrace">
            <a:avLst>
              <a:gd name="adj1" fmla="val 8333"/>
              <a:gd name="adj2" fmla="val 45985"/>
            </a:avLst>
          </a:prstGeom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0" name="文本框 59"/>
          <p:cNvSpPr txBox="1"/>
          <p:nvPr/>
        </p:nvSpPr>
        <p:spPr>
          <a:xfrm>
            <a:off x="3855979" y="935212"/>
            <a:ext cx="38779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b="1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隐藏层：神经网络中的黑盒</a:t>
            </a:r>
          </a:p>
        </p:txBody>
      </p:sp>
      <p:sp>
        <p:nvSpPr>
          <p:cNvPr id="61" name="文本框 60"/>
          <p:cNvSpPr txBox="1"/>
          <p:nvPr/>
        </p:nvSpPr>
        <p:spPr>
          <a:xfrm>
            <a:off x="5127117" y="1285169"/>
            <a:ext cx="400123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000">
                <a:solidFill>
                  <a:srgbClr val="FF7E79"/>
                </a:solidFill>
                <a:latin typeface="Microsoft YaHei" charset="-122"/>
                <a:ea typeface="Microsoft YaHei" charset="-122"/>
                <a:cs typeface="Microsoft YaHei" charset="-122"/>
              </a:rPr>
              <a:t>实现数字识别的具体运算</a:t>
            </a:r>
          </a:p>
        </p:txBody>
      </p:sp>
    </p:spTree>
    <p:extLst>
      <p:ext uri="{BB962C8B-B14F-4D97-AF65-F5344CB8AC3E}">
        <p14:creationId xmlns:p14="http://schemas.microsoft.com/office/powerpoint/2010/main" val="603520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10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53" presetClass="exit" presetSubtype="3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2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3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5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5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000"/>
                            </p:stCondLst>
                            <p:childTnLst>
                              <p:par>
                                <p:cTn id="59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6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6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"/>
                            </p:stCondLst>
                            <p:childTnLst>
                              <p:par>
                                <p:cTn id="70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7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500"/>
                            </p:stCondLst>
                            <p:childTnLst>
                              <p:par>
                                <p:cTn id="76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7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31" grpId="1"/>
      <p:bldP spid="53" grpId="0" animBg="1"/>
      <p:bldP spid="54" grpId="0" animBg="1"/>
      <p:bldP spid="55" grpId="0"/>
      <p:bldP spid="56" grpId="0" animBg="1"/>
      <p:bldP spid="57" grpId="0"/>
      <p:bldP spid="58" grpId="0"/>
      <p:bldP spid="59" grpId="0" animBg="1"/>
      <p:bldP spid="60" grpId="0"/>
      <p:bldP spid="61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-311498" y="-5223"/>
            <a:ext cx="1713578" cy="533543"/>
          </a:xfrm>
        </p:spPr>
        <p:txBody>
          <a:bodyPr/>
          <a:lstStyle/>
          <a:p>
            <a:r>
              <a:rPr kumimoji="1" lang="zh-CN" altLang="en-US"/>
              <a:t>案例</a:t>
            </a:r>
          </a:p>
        </p:txBody>
      </p:sp>
      <p:sp>
        <p:nvSpPr>
          <p:cNvPr id="6" name="矩形 5"/>
          <p:cNvSpPr/>
          <p:nvPr/>
        </p:nvSpPr>
        <p:spPr>
          <a:xfrm>
            <a:off x="344849" y="566053"/>
            <a:ext cx="7159257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>
                <a:solidFill>
                  <a:schemeClr val="tx1">
                    <a:lumMod val="85000"/>
                    <a:lumOff val="1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分析 </a:t>
            </a: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3</a:t>
            </a:r>
            <a:r>
              <a:rPr lang="zh-CN" altLang="en-US" sz="2000" b="1">
                <a:solidFill>
                  <a:schemeClr val="tx1">
                    <a:lumMod val="85000"/>
                    <a:lumOff val="1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——</a:t>
            </a:r>
            <a:r>
              <a:rPr lang="zh-CN" altLang="en-US" sz="2000" b="1">
                <a:solidFill>
                  <a:schemeClr val="tx1">
                    <a:lumMod val="85000"/>
                    <a:lumOff val="1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 矩阵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1151705" y="1293117"/>
            <a:ext cx="2236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>
                <a:latin typeface="Microsoft YaHei" charset="-122"/>
                <a:ea typeface="Microsoft YaHei" charset="-122"/>
                <a:cs typeface="Microsoft YaHei" charset="-122"/>
              </a:rPr>
              <a:t>让原图像矩阵乘以</a:t>
            </a:r>
          </a:p>
        </p:txBody>
      </p:sp>
      <p:grpSp>
        <p:nvGrpSpPr>
          <p:cNvPr id="4" name="组 3"/>
          <p:cNvGrpSpPr/>
          <p:nvPr/>
        </p:nvGrpSpPr>
        <p:grpSpPr>
          <a:xfrm>
            <a:off x="3420216" y="1057525"/>
            <a:ext cx="1429957" cy="886812"/>
            <a:chOff x="3768754" y="915053"/>
            <a:chExt cx="1429957" cy="886812"/>
          </a:xfrm>
        </p:grpSpPr>
        <p:grpSp>
          <p:nvGrpSpPr>
            <p:cNvPr id="11" name="组 10"/>
            <p:cNvGrpSpPr/>
            <p:nvPr/>
          </p:nvGrpSpPr>
          <p:grpSpPr>
            <a:xfrm>
              <a:off x="3768754" y="1401755"/>
              <a:ext cx="1429957" cy="400110"/>
              <a:chOff x="3899934" y="721308"/>
              <a:chExt cx="1429957" cy="400110"/>
            </a:xfrm>
          </p:grpSpPr>
          <p:sp>
            <p:nvSpPr>
              <p:cNvPr id="10" name="文本框 9"/>
              <p:cNvSpPr txBox="1"/>
              <p:nvPr/>
            </p:nvSpPr>
            <p:spPr>
              <a:xfrm>
                <a:off x="3899934" y="721308"/>
                <a:ext cx="84670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2000">
                    <a:solidFill>
                      <a:srgbClr val="FF7230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[ 0.1 ,</a:t>
                </a:r>
                <a:endParaRPr kumimoji="1" lang="zh-CN" altLang="en-US" sz="2000">
                  <a:solidFill>
                    <a:srgbClr val="FF7230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  <p:sp>
            <p:nvSpPr>
              <p:cNvPr id="14" name="文本框 13"/>
              <p:cNvSpPr txBox="1"/>
              <p:nvPr/>
            </p:nvSpPr>
            <p:spPr>
              <a:xfrm>
                <a:off x="4608219" y="721308"/>
                <a:ext cx="72167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sz="2000">
                    <a:solidFill>
                      <a:srgbClr val="FF7230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kumimoji="1" lang="en-US" altLang="zh-CN" sz="2000">
                    <a:solidFill>
                      <a:srgbClr val="FF7230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5 </a:t>
                </a:r>
                <a:r>
                  <a:rPr kumimoji="1" lang="zh-CN" altLang="en-US" sz="2000">
                    <a:solidFill>
                      <a:srgbClr val="FF7230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  </a:t>
                </a:r>
                <a:r>
                  <a:rPr kumimoji="1" lang="en-US" altLang="zh-CN" sz="2000">
                    <a:solidFill>
                      <a:srgbClr val="FF7230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]</a:t>
                </a:r>
                <a:endParaRPr kumimoji="1" lang="zh-CN" altLang="en-US" sz="2000">
                  <a:solidFill>
                    <a:srgbClr val="FF7230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p:grpSp>
        <p:grpSp>
          <p:nvGrpSpPr>
            <p:cNvPr id="12" name="组 11"/>
            <p:cNvGrpSpPr/>
            <p:nvPr/>
          </p:nvGrpSpPr>
          <p:grpSpPr>
            <a:xfrm>
              <a:off x="3768754" y="915053"/>
              <a:ext cx="1417133" cy="400110"/>
              <a:chOff x="3899934" y="721308"/>
              <a:chExt cx="1417133" cy="400110"/>
            </a:xfrm>
          </p:grpSpPr>
          <p:sp>
            <p:nvSpPr>
              <p:cNvPr id="13" name="文本框 12"/>
              <p:cNvSpPr txBox="1"/>
              <p:nvPr/>
            </p:nvSpPr>
            <p:spPr>
              <a:xfrm>
                <a:off x="3899934" y="721308"/>
                <a:ext cx="84670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2000">
                    <a:solidFill>
                      <a:srgbClr val="FF7230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[ 1.3 ,</a:t>
                </a:r>
                <a:endParaRPr kumimoji="1" lang="zh-CN" altLang="en-US" sz="2000">
                  <a:solidFill>
                    <a:srgbClr val="FF7230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  <p:sp>
            <p:nvSpPr>
              <p:cNvPr id="15" name="文本框 14"/>
              <p:cNvSpPr txBox="1"/>
              <p:nvPr/>
            </p:nvSpPr>
            <p:spPr>
              <a:xfrm>
                <a:off x="4608219" y="721308"/>
                <a:ext cx="70884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2000">
                    <a:solidFill>
                      <a:srgbClr val="FF7230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0.3 ]</a:t>
                </a:r>
                <a:endParaRPr kumimoji="1" lang="zh-CN" altLang="en-US" sz="2000">
                  <a:solidFill>
                    <a:srgbClr val="FF7230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p:grpSp>
      </p:grpSp>
      <p:pic>
        <p:nvPicPr>
          <p:cNvPr id="8194" name="Picture 2" descr="https://s3-ap-south-1.amazonaws.com/av-blog-media/wp-content/uploads/2017/06/28213614/case5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460" y="2030929"/>
            <a:ext cx="9233827" cy="3345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1028591" y="5713702"/>
            <a:ext cx="745588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0" i="0">
                <a:solidFill>
                  <a:srgbClr val="FF7230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</a:rPr>
              <a:t>使用</a:t>
            </a:r>
            <a:r>
              <a:rPr lang="en-US" altLang="zh-CN" sz="2000" b="0" i="0">
                <a:solidFill>
                  <a:srgbClr val="FF7230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</a:rPr>
              <a:t>2D</a:t>
            </a:r>
            <a:r>
              <a:rPr lang="zh-CN" altLang="en-US" sz="2000" b="0" i="0">
                <a:solidFill>
                  <a:srgbClr val="FF7230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</a:rPr>
              <a:t>矩阵权重参数，可以保持图片水平和垂直方向的空间布局</a:t>
            </a:r>
            <a:endParaRPr lang="zh-CN" altLang="en-US" sz="2000">
              <a:solidFill>
                <a:srgbClr val="FF723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975208" y="1321741"/>
            <a:ext cx="505779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0" i="0">
                <a:solidFill>
                  <a:srgbClr val="595858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</a:rPr>
              <a:t>输出结果在水平和垂直方向上都少一个像素</a:t>
            </a:r>
            <a:endParaRPr lang="zh-CN" altLang="en-US" sz="200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7263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-311498" y="-5223"/>
            <a:ext cx="1713578" cy="533543"/>
          </a:xfrm>
        </p:spPr>
        <p:txBody>
          <a:bodyPr/>
          <a:lstStyle/>
          <a:p>
            <a:r>
              <a:rPr kumimoji="1" lang="zh-CN" altLang="en-US"/>
              <a:t>案例</a:t>
            </a:r>
          </a:p>
        </p:txBody>
      </p:sp>
      <p:sp>
        <p:nvSpPr>
          <p:cNvPr id="6" name="矩形 5"/>
          <p:cNvSpPr/>
          <p:nvPr/>
        </p:nvSpPr>
        <p:spPr>
          <a:xfrm>
            <a:off x="1143171" y="714677"/>
            <a:ext cx="7159257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>
                <a:solidFill>
                  <a:srgbClr val="FF72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案例总结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2044105" y="1445554"/>
            <a:ext cx="43781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charset="2"/>
              <a:buChar char="Ø"/>
            </a:pPr>
            <a:r>
              <a:rPr kumimoji="1" lang="zh-CN" altLang="en-US" sz="2000">
                <a:latin typeface="Microsoft YaHei" charset="-122"/>
                <a:ea typeface="Microsoft YaHei" charset="-122"/>
                <a:cs typeface="Microsoft YaHei" charset="-122"/>
              </a:rPr>
              <a:t>使用卷积运算对图像进行特征提取</a:t>
            </a:r>
          </a:p>
        </p:txBody>
      </p:sp>
      <p:sp>
        <p:nvSpPr>
          <p:cNvPr id="8" name="矩形 7"/>
          <p:cNvSpPr/>
          <p:nvPr/>
        </p:nvSpPr>
        <p:spPr>
          <a:xfrm>
            <a:off x="2655786" y="1897617"/>
            <a:ext cx="625475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zh-CN" altLang="en-US" sz="2000" b="0" i="0">
                <a:solidFill>
                  <a:srgbClr val="595858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</a:rPr>
              <a:t>获取输入图像</a:t>
            </a:r>
            <a:endParaRPr lang="en-US" altLang="zh-CN" sz="2000" b="0" i="0">
              <a:solidFill>
                <a:srgbClr val="595858"/>
              </a:solidFill>
              <a:effectLst/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zh-CN" altLang="en-US" sz="2000" b="0" i="0">
                <a:solidFill>
                  <a:srgbClr val="595858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</a:rPr>
              <a:t>定义权重矩阵</a:t>
            </a:r>
            <a:endParaRPr lang="en-US" altLang="zh-CN" sz="2000" b="0" i="0">
              <a:solidFill>
                <a:srgbClr val="595858"/>
              </a:solidFill>
              <a:effectLst/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zh-CN" altLang="en-US" sz="2000" b="0" i="0">
                <a:solidFill>
                  <a:srgbClr val="595858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</a:rPr>
              <a:t>进行卷积提取图像特征</a:t>
            </a:r>
            <a:endParaRPr lang="zh-CN" altLang="en-US" sz="200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655786" y="5104985"/>
            <a:ext cx="33522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zh-CN" altLang="en-US" sz="2000">
                <a:solidFill>
                  <a:srgbClr val="595858"/>
                </a:solidFill>
                <a:latin typeface="Microsoft YaHei" charset="-122"/>
                <a:ea typeface="Microsoft YaHei" charset="-122"/>
                <a:cs typeface="Microsoft YaHei" charset="-122"/>
              </a:rPr>
              <a:t>同时保留其空间排列信息</a:t>
            </a:r>
            <a:endParaRPr kumimoji="1" lang="zh-CN" altLang="en-US" sz="200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2044105" y="4465857"/>
            <a:ext cx="38651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charset="2"/>
              <a:buChar char="Ø"/>
            </a:pPr>
            <a:r>
              <a:rPr kumimoji="1" lang="zh-CN" altLang="en-US" sz="2000">
                <a:latin typeface="Microsoft YaHei" charset="-122"/>
                <a:ea typeface="Microsoft YaHei" charset="-122"/>
                <a:cs typeface="Microsoft YaHei" charset="-122"/>
              </a:rPr>
              <a:t>卷积运算在图像处理中的优势</a:t>
            </a:r>
          </a:p>
        </p:txBody>
      </p:sp>
      <p:sp>
        <p:nvSpPr>
          <p:cNvPr id="16" name="矩形 15"/>
          <p:cNvSpPr/>
          <p:nvPr/>
        </p:nvSpPr>
        <p:spPr>
          <a:xfrm>
            <a:off x="2655786" y="5734233"/>
            <a:ext cx="335220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zh-CN" altLang="en-US" sz="200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减少了图像中的参数数量</a:t>
            </a:r>
          </a:p>
        </p:txBody>
      </p:sp>
    </p:spTree>
    <p:extLst>
      <p:ext uri="{BB962C8B-B14F-4D97-AF65-F5344CB8AC3E}">
        <p14:creationId xmlns:p14="http://schemas.microsoft.com/office/powerpoint/2010/main" val="1541296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数据预处理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430425" y="1152242"/>
            <a:ext cx="131318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200" b="1" i="1">
                <a:solidFill>
                  <a:schemeClr val="accent2">
                    <a:lumMod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学员练习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2087015" y="1734846"/>
            <a:ext cx="41356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>
                <a:latin typeface="Microsoft YaHei" charset="-122"/>
                <a:ea typeface="Microsoft YaHei" charset="-122"/>
                <a:cs typeface="Microsoft YaHei" charset="-122"/>
              </a:rPr>
              <a:t>在</a:t>
            </a:r>
            <a:r>
              <a:rPr kumimoji="1" lang="en-US" altLang="zh-CN" sz="2000">
                <a:latin typeface="Microsoft YaHei" charset="-122"/>
                <a:ea typeface="Microsoft YaHei" charset="-122"/>
                <a:cs typeface="Microsoft YaHei" charset="-122"/>
              </a:rPr>
              <a:t>excel</a:t>
            </a:r>
            <a:r>
              <a:rPr kumimoji="1" lang="zh-CN" altLang="en-US" sz="2000">
                <a:latin typeface="Microsoft YaHei" charset="-122"/>
                <a:ea typeface="Microsoft YaHei" charset="-122"/>
                <a:cs typeface="Microsoft YaHei" charset="-122"/>
              </a:rPr>
              <a:t>中对二维矩阵进行卷积运算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3987774" y="3069332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>
                <a:latin typeface="Microsoft YaHei" charset="-122"/>
                <a:ea typeface="Microsoft YaHei" charset="-122"/>
                <a:cs typeface="Microsoft YaHei" charset="-122"/>
              </a:rPr>
              <a:t>时间：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4941881" y="3069332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计时控件</a:t>
            </a:r>
          </a:p>
        </p:txBody>
      </p:sp>
    </p:spTree>
    <p:extLst>
      <p:ext uri="{BB962C8B-B14F-4D97-AF65-F5344CB8AC3E}">
        <p14:creationId xmlns:p14="http://schemas.microsoft.com/office/powerpoint/2010/main" val="1791743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33017" y="2823708"/>
            <a:ext cx="8037938" cy="810204"/>
          </a:xfrm>
        </p:spPr>
        <p:txBody>
          <a:bodyPr/>
          <a:lstStyle/>
          <a:p>
            <a:r>
              <a:rPr kumimoji="1" lang="zh-CN" altLang="en-US" spc="600"/>
              <a:t>卷积神经网络</a:t>
            </a:r>
          </a:p>
        </p:txBody>
      </p:sp>
    </p:spTree>
    <p:extLst>
      <p:ext uri="{BB962C8B-B14F-4D97-AF65-F5344CB8AC3E}">
        <p14:creationId xmlns:p14="http://schemas.microsoft.com/office/powerpoint/2010/main" val="848683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-354565" y="1718"/>
            <a:ext cx="3097764" cy="535687"/>
          </a:xfrm>
        </p:spPr>
        <p:txBody>
          <a:bodyPr/>
          <a:lstStyle/>
          <a:p>
            <a:r>
              <a:rPr kumimoji="1" lang="zh-CN" altLang="en-US"/>
              <a:t>视觉神经网络</a:t>
            </a:r>
          </a:p>
        </p:txBody>
      </p:sp>
      <p:sp>
        <p:nvSpPr>
          <p:cNvPr id="2" name="矩形 1"/>
          <p:cNvSpPr/>
          <p:nvPr/>
        </p:nvSpPr>
        <p:spPr>
          <a:xfrm>
            <a:off x="6765408" y="2490381"/>
            <a:ext cx="4233935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>
                <a:solidFill>
                  <a:srgbClr val="3D464D"/>
                </a:solidFill>
                <a:latin typeface="Microsoft YaHei" charset="-122"/>
                <a:ea typeface="Microsoft YaHei" charset="-122"/>
                <a:cs typeface="Microsoft YaHei" charset="-122"/>
              </a:rPr>
              <a:t>       </a:t>
            </a:r>
            <a:r>
              <a:rPr lang="zh-CN" altLang="en-US" sz="2000" b="0" i="0">
                <a:solidFill>
                  <a:srgbClr val="3D464D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</a:rPr>
              <a:t>人类对外界的认知一般是从局部到全局，先对局部有感知的认识，再逐步对全体有认知。在图像中的空间联系也是类似，局部范围内的像素之间联系较为紧密，而距离较远的像素则相关性较弱。</a:t>
            </a:r>
          </a:p>
          <a:p>
            <a:pPr>
              <a:lnSpc>
                <a:spcPct val="150000"/>
              </a:lnSpc>
            </a:pPr>
            <a:endParaRPr lang="zh-CN" altLang="en-US" sz="200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1026" name="Picture 2" descr="http://www.lin-baobao.com/static/modules/blog/upload_img/human_visual_principl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340" y="2130400"/>
            <a:ext cx="5958884" cy="454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/>
        </p:nvSpPr>
        <p:spPr>
          <a:xfrm>
            <a:off x="675894" y="537405"/>
            <a:ext cx="869034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0" i="0">
                <a:effectLst/>
                <a:latin typeface="Microsoft YaHei" charset="-122"/>
                <a:ea typeface="Microsoft YaHei" charset="-122"/>
                <a:cs typeface="Microsoft YaHei" charset="-122"/>
              </a:rPr>
              <a:t>从原始信号摄入开始</a:t>
            </a:r>
            <a:r>
              <a:rPr lang="en-US" altLang="zh-CN" sz="2000" b="0" i="0">
                <a:effectLst/>
                <a:latin typeface="Microsoft YaHei" charset="-122"/>
                <a:ea typeface="Microsoft YaHei" charset="-122"/>
                <a:cs typeface="Microsoft YaHei" charset="-122"/>
              </a:rPr>
              <a:t>(</a:t>
            </a:r>
            <a:r>
              <a:rPr lang="zh-CN" altLang="en-US" sz="2000" b="0" i="0">
                <a:effectLst/>
                <a:latin typeface="Microsoft YaHei" charset="-122"/>
                <a:ea typeface="Microsoft YaHei" charset="-122"/>
                <a:cs typeface="Microsoft YaHei" charset="-122"/>
              </a:rPr>
              <a:t>瞳孔摄入像素 </a:t>
            </a:r>
            <a:r>
              <a:rPr lang="en-US" altLang="zh-CN" sz="2000" b="0" i="0">
                <a:effectLst/>
                <a:latin typeface="Microsoft YaHei" charset="-122"/>
                <a:ea typeface="Microsoft YaHei" charset="-122"/>
                <a:cs typeface="Microsoft YaHei" charset="-122"/>
              </a:rPr>
              <a:t>pixels)</a:t>
            </a:r>
            <a:r>
              <a:rPr lang="zh-CN" altLang="en-US" sz="2000" b="0" i="0">
                <a:effectLst/>
                <a:latin typeface="Microsoft YaHei" charset="-122"/>
                <a:ea typeface="Microsoft YaHei" charset="-122"/>
                <a:cs typeface="Microsoft YaHei" charset="-122"/>
              </a:rPr>
              <a:t>，接着做初步处理</a:t>
            </a:r>
            <a:r>
              <a:rPr lang="en-US" altLang="zh-CN" sz="2000" b="0" i="0">
                <a:effectLst/>
                <a:latin typeface="Microsoft YaHei" charset="-122"/>
                <a:ea typeface="Microsoft YaHei" charset="-122"/>
                <a:cs typeface="Microsoft YaHei" charset="-122"/>
              </a:rPr>
              <a:t>(</a:t>
            </a:r>
            <a:r>
              <a:rPr lang="zh-CN" altLang="en-US" sz="2000" b="0" i="0">
                <a:effectLst/>
                <a:latin typeface="Microsoft YaHei" charset="-122"/>
                <a:ea typeface="Microsoft YaHei" charset="-122"/>
                <a:cs typeface="Microsoft YaHei" charset="-122"/>
              </a:rPr>
              <a:t>大脑皮层某些细胞发现边缘和方向</a:t>
            </a:r>
            <a:r>
              <a:rPr lang="en-US" altLang="zh-CN" sz="2000" b="0" i="0">
                <a:effectLst/>
                <a:latin typeface="Microsoft YaHei" charset="-122"/>
                <a:ea typeface="Microsoft YaHei" charset="-122"/>
                <a:cs typeface="Microsoft YaHei" charset="-122"/>
              </a:rPr>
              <a:t>)</a:t>
            </a:r>
            <a:r>
              <a:rPr lang="zh-CN" altLang="en-US" sz="2000" b="0" i="0">
                <a:effectLst/>
                <a:latin typeface="Microsoft YaHei" charset="-122"/>
                <a:ea typeface="Microsoft YaHei" charset="-122"/>
                <a:cs typeface="Microsoft YaHei" charset="-122"/>
              </a:rPr>
              <a:t>，然后抽象出原始形状，然后再做更高层次的视觉抽象。下面是人脑进行人脸识别的一个示例</a:t>
            </a:r>
            <a:endParaRPr lang="zh-CN" altLang="en-US" sz="200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4814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-311498" y="-1"/>
            <a:ext cx="3229796" cy="471541"/>
          </a:xfrm>
        </p:spPr>
        <p:txBody>
          <a:bodyPr/>
          <a:lstStyle/>
          <a:p>
            <a:r>
              <a:rPr lang="zh-CN" altLang="en-US"/>
              <a:t>视觉神经网络</a:t>
            </a:r>
          </a:p>
        </p:txBody>
      </p:sp>
      <p:sp>
        <p:nvSpPr>
          <p:cNvPr id="5" name="矩形 4"/>
          <p:cNvSpPr/>
          <p:nvPr/>
        </p:nvSpPr>
        <p:spPr>
          <a:xfrm>
            <a:off x="545291" y="768636"/>
            <a:ext cx="773341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0" i="0">
                <a:effectLst/>
                <a:latin typeface="Microsoft YaHei" charset="-122"/>
                <a:ea typeface="Microsoft YaHei" charset="-122"/>
                <a:cs typeface="Microsoft YaHei" charset="-122"/>
              </a:rPr>
              <a:t>对于不同的物体，人类视觉也是通过这样逐层分级来进行认知的：</a:t>
            </a:r>
            <a:endParaRPr lang="zh-CN" altLang="en-US" sz="200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74"/>
          <a:stretch/>
        </p:blipFill>
        <p:spPr>
          <a:xfrm>
            <a:off x="705225" y="1639051"/>
            <a:ext cx="8204860" cy="4419436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0" y="2725958"/>
            <a:ext cx="9610928" cy="2245621"/>
          </a:xfrm>
          <a:prstGeom prst="rect">
            <a:avLst/>
          </a:prstGeom>
          <a:solidFill>
            <a:schemeClr val="accent5">
              <a:alpha val="96000"/>
            </a:schemeClr>
          </a:solidFill>
        </p:spPr>
        <p:txBody>
          <a:bodyPr wrap="square" lIns="180000" tIns="288000" rIns="180000"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0" i="0">
                <a:solidFill>
                  <a:schemeClr val="bg1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</a:rPr>
              <a:t>最底层的特征都是类似的，就是各种边缘等，越往上，越能提取出对应物体的一些特征</a:t>
            </a:r>
            <a:r>
              <a:rPr lang="en-US" altLang="zh-CN" sz="2000" b="0" i="0">
                <a:solidFill>
                  <a:schemeClr val="bg1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</a:rPr>
              <a:t>(</a:t>
            </a:r>
            <a:r>
              <a:rPr lang="zh-CN" altLang="en-US" sz="2000" b="0" i="0">
                <a:solidFill>
                  <a:schemeClr val="bg1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</a:rPr>
              <a:t>眼睛、轮子、躯干等</a:t>
            </a:r>
            <a:r>
              <a:rPr lang="en-US" altLang="zh-CN" sz="2000" b="0" i="0">
                <a:solidFill>
                  <a:schemeClr val="bg1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</a:rPr>
              <a:t>)</a:t>
            </a:r>
            <a:r>
              <a:rPr lang="zh-CN" altLang="en-US" sz="2000" b="0" i="0">
                <a:solidFill>
                  <a:schemeClr val="bg1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</a:rPr>
              <a:t>，到最上层，不同的高级特征最终组合成相应的图像，从而能够让人类准确地区分不同的物体。</a:t>
            </a:r>
            <a:endParaRPr lang="zh-CN" altLang="en-US" sz="200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78725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-311499" y="-1"/>
            <a:ext cx="3190885" cy="523983"/>
          </a:xfrm>
        </p:spPr>
        <p:txBody>
          <a:bodyPr/>
          <a:lstStyle/>
          <a:p>
            <a:r>
              <a:rPr kumimoji="1" lang="zh-CN" altLang="en-US"/>
              <a:t>卷积神经网络</a:t>
            </a:r>
          </a:p>
        </p:txBody>
      </p:sp>
      <p:pic>
        <p:nvPicPr>
          <p:cNvPr id="9218" name="Picture 2" descr="https://static.oschina.net/uploads/space/2018/0210/002928_hnHI_876354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5203" y="2156090"/>
            <a:ext cx="6166184" cy="4501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矩形 6"/>
          <p:cNvSpPr/>
          <p:nvPr/>
        </p:nvSpPr>
        <p:spPr>
          <a:xfrm>
            <a:off x="865222" y="678762"/>
            <a:ext cx="8361017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0" i="0">
                <a:solidFill>
                  <a:srgbClr val="3D464D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</a:rPr>
              <a:t>计算机不能准确地知道这些特征到底要匹配原图的哪些部分，所以在原图中把每一个可能的位置都进行尝试，相当于把这个</a:t>
            </a:r>
            <a:r>
              <a:rPr lang="en-US" altLang="zh-CN" sz="2000" b="0" i="0">
                <a:solidFill>
                  <a:srgbClr val="3D464D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</a:rPr>
              <a:t>feature</a:t>
            </a:r>
            <a:r>
              <a:rPr lang="zh-CN" altLang="en-US" sz="2000" b="0" i="0">
                <a:solidFill>
                  <a:srgbClr val="3D464D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</a:rPr>
              <a:t>（特征）变成了一个过滤器</a:t>
            </a:r>
            <a:endParaRPr lang="zh-CN" altLang="en-US" sz="200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7696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-311499" y="-1"/>
            <a:ext cx="3190885" cy="523983"/>
          </a:xfrm>
        </p:spPr>
        <p:txBody>
          <a:bodyPr/>
          <a:lstStyle/>
          <a:p>
            <a:r>
              <a:rPr kumimoji="1" lang="zh-CN" altLang="en-US"/>
              <a:t>卷积神经网络</a:t>
            </a:r>
          </a:p>
        </p:txBody>
      </p:sp>
      <p:sp>
        <p:nvSpPr>
          <p:cNvPr id="5" name="矩形 4"/>
          <p:cNvSpPr/>
          <p:nvPr/>
        </p:nvSpPr>
        <p:spPr>
          <a:xfrm>
            <a:off x="612303" y="1227527"/>
            <a:ext cx="763559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0" i="0">
                <a:effectLst/>
                <a:latin typeface="Microsoft YaHei" charset="-122"/>
                <a:ea typeface="Microsoft YaHei" charset="-122"/>
                <a:cs typeface="Microsoft YaHei" charset="-122"/>
              </a:rPr>
              <a:t>对于字母</a:t>
            </a:r>
            <a:r>
              <a:rPr lang="en-US" altLang="zh-CN" sz="2000" b="0" i="0">
                <a:effectLst/>
                <a:latin typeface="Microsoft YaHei" charset="-122"/>
                <a:ea typeface="Microsoft YaHei" charset="-122"/>
                <a:cs typeface="Microsoft YaHei" charset="-122"/>
              </a:rPr>
              <a:t>X</a:t>
            </a:r>
            <a:r>
              <a:rPr lang="zh-CN" altLang="en-US" sz="2000">
                <a:latin typeface="Microsoft YaHei" charset="-122"/>
                <a:ea typeface="Microsoft YaHei" charset="-122"/>
                <a:cs typeface="Microsoft YaHei" charset="-122"/>
              </a:rPr>
              <a:t>，可以使用三个过滤器分别提取出以下三个重要特征</a:t>
            </a:r>
            <a:endParaRPr lang="en-US" altLang="zh-CN" sz="200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>
                <a:latin typeface="Microsoft YaHei" charset="-122"/>
                <a:ea typeface="Microsoft YaHei" charset="-122"/>
                <a:cs typeface="Microsoft YaHei" charset="-122"/>
              </a:rPr>
              <a:t>两个交叉线、一个对角线</a:t>
            </a:r>
          </a:p>
        </p:txBody>
      </p:sp>
      <p:pic>
        <p:nvPicPr>
          <p:cNvPr id="6" name="Picture 2" descr="https://static.oschina.net/uploads/space/2018/0210/002859_iMEv_876354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1093" b="66072"/>
          <a:stretch/>
        </p:blipFill>
        <p:spPr bwMode="auto">
          <a:xfrm>
            <a:off x="612303" y="2946736"/>
            <a:ext cx="2675114" cy="1853612"/>
          </a:xfrm>
          <a:prstGeom prst="rect">
            <a:avLst/>
          </a:prstGeom>
          <a:noFill/>
          <a:ln w="28575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s://static.oschina.net/uploads/space/2018/0210/002859_iMEv_876354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67" t="65611" b="-444"/>
          <a:stretch/>
        </p:blipFill>
        <p:spPr bwMode="auto">
          <a:xfrm>
            <a:off x="6804043" y="2946736"/>
            <a:ext cx="2686030" cy="186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s://static.oschina.net/uploads/space/2018/0210/002859_iMEv_876354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0" t="32871" r="1594" b="34533"/>
          <a:stretch/>
        </p:blipFill>
        <p:spPr bwMode="auto">
          <a:xfrm>
            <a:off x="3677465" y="2946736"/>
            <a:ext cx="2736530" cy="1853612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942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>
          <a:xfrm>
            <a:off x="2146169" y="2642447"/>
            <a:ext cx="540000" cy="540000"/>
          </a:xfrm>
        </p:spPr>
        <p:txBody>
          <a:bodyPr/>
          <a:lstStyle/>
          <a:p>
            <a:r>
              <a:rPr kumimoji="1" lang="en-US" altLang="zh-CN"/>
              <a:t>2</a:t>
            </a:r>
            <a:endParaRPr kumimoji="1"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1"/>
          </p:nvPr>
        </p:nvSpPr>
        <p:spPr>
          <a:xfrm>
            <a:off x="2146169" y="1688779"/>
            <a:ext cx="540000" cy="540000"/>
          </a:xfrm>
        </p:spPr>
        <p:txBody>
          <a:bodyPr/>
          <a:lstStyle/>
          <a:p>
            <a:r>
              <a:rPr kumimoji="1" lang="en-US" altLang="zh-CN"/>
              <a:t>1</a:t>
            </a:r>
            <a:endParaRPr kumimoji="1" lang="zh-CN" altLang="en-US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3"/>
          </p:nvPr>
        </p:nvSpPr>
        <p:spPr>
          <a:xfrm>
            <a:off x="3129729" y="2567237"/>
            <a:ext cx="4377041" cy="613923"/>
          </a:xfrm>
        </p:spPr>
        <p:txBody>
          <a:bodyPr/>
          <a:lstStyle/>
          <a:p>
            <a:r>
              <a:rPr lang="zh-CN" altLang="fi-FI"/>
              <a:t>池化</a:t>
            </a:r>
            <a:r>
              <a:rPr lang="fi-FI" altLang="zh-CN"/>
              <a:t>(Pooling)</a:t>
            </a:r>
            <a:endParaRPr kumimoji="1" lang="zh-CN" altLang="en-US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</p:nvPr>
        </p:nvSpPr>
        <p:spPr>
          <a:xfrm>
            <a:off x="2148816" y="3632115"/>
            <a:ext cx="540000" cy="540000"/>
          </a:xfrm>
        </p:spPr>
        <p:txBody>
          <a:bodyPr/>
          <a:lstStyle/>
          <a:p>
            <a:r>
              <a:rPr kumimoji="1" lang="en-US" altLang="zh-CN"/>
              <a:t>3</a:t>
            </a:r>
            <a:endParaRPr kumimoji="1" lang="zh-CN" altLang="en-US"/>
          </a:p>
        </p:txBody>
      </p:sp>
      <p:sp>
        <p:nvSpPr>
          <p:cNvPr id="12" name="文本占位符 6"/>
          <p:cNvSpPr>
            <a:spLocks noGrp="1"/>
          </p:cNvSpPr>
          <p:nvPr>
            <p:ph type="body" sz="quarter" idx="12"/>
          </p:nvPr>
        </p:nvSpPr>
        <p:spPr>
          <a:xfrm>
            <a:off x="3129729" y="1614530"/>
            <a:ext cx="4377041" cy="613923"/>
          </a:xfrm>
        </p:spPr>
        <p:txBody>
          <a:bodyPr/>
          <a:lstStyle/>
          <a:p>
            <a:r>
              <a:rPr lang="zh-CN" altLang="fr-FR"/>
              <a:t>卷积</a:t>
            </a:r>
            <a:r>
              <a:rPr lang="fr-FR" altLang="zh-CN"/>
              <a:t>(Convolution)</a:t>
            </a:r>
            <a:endParaRPr kumimoji="1" lang="zh-CN" altLang="en-US"/>
          </a:p>
        </p:txBody>
      </p:sp>
      <p:sp>
        <p:nvSpPr>
          <p:cNvPr id="10" name="文本占位符 7"/>
          <p:cNvSpPr>
            <a:spLocks noGrp="1"/>
          </p:cNvSpPr>
          <p:nvPr>
            <p:ph type="body" sz="quarter" idx="13"/>
          </p:nvPr>
        </p:nvSpPr>
        <p:spPr>
          <a:xfrm>
            <a:off x="3127082" y="3519944"/>
            <a:ext cx="7062640" cy="613923"/>
          </a:xfrm>
        </p:spPr>
        <p:txBody>
          <a:bodyPr/>
          <a:lstStyle/>
          <a:p>
            <a:r>
              <a:rPr lang="zh-CN" altLang="en-US"/>
              <a:t>激活函数</a:t>
            </a:r>
            <a:r>
              <a:rPr lang="en-US" altLang="zh-CN"/>
              <a:t>ReLU (Rectified Linear Units)</a:t>
            </a:r>
            <a:endParaRPr kumimoji="1" lang="zh-CN" altLang="en-US"/>
          </a:p>
        </p:txBody>
      </p:sp>
      <p:sp>
        <p:nvSpPr>
          <p:cNvPr id="11" name="文本占位符 8"/>
          <p:cNvSpPr>
            <a:spLocks noGrp="1"/>
          </p:cNvSpPr>
          <p:nvPr>
            <p:ph type="body" sz="quarter" idx="14"/>
          </p:nvPr>
        </p:nvSpPr>
        <p:spPr>
          <a:xfrm>
            <a:off x="2146169" y="4584822"/>
            <a:ext cx="540000" cy="540000"/>
          </a:xfrm>
        </p:spPr>
        <p:txBody>
          <a:bodyPr/>
          <a:lstStyle/>
          <a:p>
            <a:r>
              <a:rPr kumimoji="1" lang="en-US" altLang="zh-CN"/>
              <a:t>4</a:t>
            </a:r>
            <a:endParaRPr kumimoji="1" lang="zh-CN" altLang="en-US"/>
          </a:p>
        </p:txBody>
      </p:sp>
      <p:sp>
        <p:nvSpPr>
          <p:cNvPr id="13" name="文本占位符 7"/>
          <p:cNvSpPr>
            <a:spLocks noGrp="1"/>
          </p:cNvSpPr>
          <p:nvPr>
            <p:ph type="body" sz="quarter" idx="13"/>
          </p:nvPr>
        </p:nvSpPr>
        <p:spPr>
          <a:xfrm>
            <a:off x="3127082" y="4546574"/>
            <a:ext cx="7062640" cy="613923"/>
          </a:xfrm>
        </p:spPr>
        <p:txBody>
          <a:bodyPr/>
          <a:lstStyle/>
          <a:p>
            <a:r>
              <a:rPr lang="zh-CN" altLang="en-US"/>
              <a:t>深度神经网络</a:t>
            </a:r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12061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9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/>
              <a:t>卷积</a:t>
            </a:r>
            <a:r>
              <a:rPr lang="fr-FR" altLang="zh-CN"/>
              <a:t>(Convolution)</a:t>
            </a:r>
            <a:endParaRPr kumimoji="1" lang="zh-CN" altLang="en-US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/>
              <a:t>1</a:t>
            </a:r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42609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3467216" y="1601880"/>
            <a:ext cx="545189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4400" b="1" spc="300">
                <a:solidFill>
                  <a:prstClr val="white"/>
                </a:solidFill>
                <a:latin typeface="Microsoft YaHei" charset="-122"/>
                <a:ea typeface="Microsoft YaHei" charset="-122"/>
                <a:cs typeface="Microsoft YaHei" charset="-122"/>
              </a:rPr>
              <a:t>基础回顾</a:t>
            </a:r>
          </a:p>
        </p:txBody>
      </p:sp>
      <p:cxnSp>
        <p:nvCxnSpPr>
          <p:cNvPr id="9" name="直线连接符 8"/>
          <p:cNvCxnSpPr/>
          <p:nvPr/>
        </p:nvCxnSpPr>
        <p:spPr>
          <a:xfrm>
            <a:off x="2503311" y="2371321"/>
            <a:ext cx="6745856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3360890" y="3552592"/>
            <a:ext cx="545189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4400" b="1" spc="300">
                <a:solidFill>
                  <a:prstClr val="white"/>
                </a:solidFill>
                <a:latin typeface="Microsoft YaHei" charset="-122"/>
                <a:ea typeface="Microsoft YaHei" charset="-122"/>
                <a:cs typeface="Microsoft YaHei" charset="-122"/>
              </a:rPr>
              <a:t>卷积神经网络</a:t>
            </a:r>
          </a:p>
        </p:txBody>
      </p:sp>
      <p:cxnSp>
        <p:nvCxnSpPr>
          <p:cNvPr id="10" name="直线连接符 9"/>
          <p:cNvCxnSpPr/>
          <p:nvPr/>
        </p:nvCxnSpPr>
        <p:spPr>
          <a:xfrm>
            <a:off x="2575887" y="4346223"/>
            <a:ext cx="6745856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7597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72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-311498" y="-23813"/>
            <a:ext cx="1651200" cy="516531"/>
          </a:xfrm>
        </p:spPr>
        <p:txBody>
          <a:bodyPr/>
          <a:lstStyle/>
          <a:p>
            <a:r>
              <a:rPr kumimoji="1" lang="zh-CN" altLang="en-US"/>
              <a:t>卷积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371" y="2132313"/>
            <a:ext cx="4152403" cy="232594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370" y="4516620"/>
            <a:ext cx="4152403" cy="2348308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773902" y="1317653"/>
            <a:ext cx="7855987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b="0" i="0">
                <a:solidFill>
                  <a:schemeClr val="bg1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</a:rPr>
              <a:t>将两个小块内对应位置的像素值进行乘法运算</a:t>
            </a:r>
            <a:endParaRPr lang="en-US" altLang="zh-CN" sz="2000" b="0" i="0">
              <a:solidFill>
                <a:schemeClr val="bg1"/>
              </a:solidFill>
              <a:effectLst/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33746" y="768948"/>
            <a:ext cx="908104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i="1" spc="300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Microsoft YaHei" charset="-122"/>
                <a:ea typeface="Microsoft YaHei" charset="-122"/>
                <a:cs typeface="Microsoft YaHei" charset="-122"/>
              </a:rPr>
              <a:t>计算一个</a:t>
            </a:r>
            <a:r>
              <a:rPr lang="en-US" altLang="zh-CN" sz="2000" b="1" i="1" spc="300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Microsoft YaHei" charset="-122"/>
                <a:ea typeface="Microsoft YaHei" charset="-122"/>
                <a:cs typeface="Microsoft YaHei" charset="-122"/>
              </a:rPr>
              <a:t>feature</a:t>
            </a:r>
            <a:r>
              <a:rPr lang="zh-CN" altLang="en-US" sz="2000" b="1" i="1" spc="300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Microsoft YaHei" charset="-122"/>
                <a:ea typeface="Microsoft YaHei" charset="-122"/>
                <a:cs typeface="Microsoft YaHei" charset="-122"/>
              </a:rPr>
              <a:t>（特征）和其在原图上对应的某一小块的结果</a:t>
            </a:r>
            <a:endParaRPr lang="zh-CN" altLang="en-US" sz="2000" b="1" i="1" spc="300">
              <a:solidFill>
                <a:schemeClr val="accent4">
                  <a:lumMod val="60000"/>
                  <a:lumOff val="40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53826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72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-311498" y="15097"/>
            <a:ext cx="1651200" cy="516531"/>
          </a:xfrm>
        </p:spPr>
        <p:txBody>
          <a:bodyPr/>
          <a:lstStyle/>
          <a:p>
            <a:r>
              <a:rPr kumimoji="1" lang="zh-CN" altLang="en-US"/>
              <a:t>卷积</a:t>
            </a:r>
          </a:p>
        </p:txBody>
      </p:sp>
      <p:sp>
        <p:nvSpPr>
          <p:cNvPr id="7" name="矩形 6"/>
          <p:cNvSpPr/>
          <p:nvPr/>
        </p:nvSpPr>
        <p:spPr>
          <a:xfrm>
            <a:off x="1133080" y="1257092"/>
            <a:ext cx="785598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 startAt="2"/>
            </a:pPr>
            <a:r>
              <a:rPr lang="zh-CN" altLang="en-US" sz="2000" b="0" i="0">
                <a:solidFill>
                  <a:schemeClr val="bg1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</a:rPr>
              <a:t>将整个小块内乘法运算的结果累加起来</a:t>
            </a:r>
            <a:endParaRPr lang="en-US" altLang="zh-CN" sz="2000" b="0" i="0">
              <a:solidFill>
                <a:schemeClr val="bg1"/>
              </a:solidFill>
              <a:effectLst/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 startAt="2"/>
            </a:pPr>
            <a:r>
              <a:rPr lang="zh-CN" altLang="en-US" sz="2000" b="0" i="0">
                <a:solidFill>
                  <a:schemeClr val="bg1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</a:rPr>
              <a:t>除以小块内像素点总个数即可（注：也可不除以总个数的）</a:t>
            </a:r>
            <a:endParaRPr lang="zh-CN" altLang="en-US" sz="200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14102" y="774722"/>
            <a:ext cx="908104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i="1" spc="300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Microsoft YaHei" charset="-122"/>
                <a:ea typeface="Microsoft YaHei" charset="-122"/>
                <a:cs typeface="Microsoft YaHei" charset="-122"/>
              </a:rPr>
              <a:t>计算一个</a:t>
            </a:r>
            <a:r>
              <a:rPr lang="en-US" altLang="zh-CN" sz="2000" b="1" i="1" spc="300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Microsoft YaHei" charset="-122"/>
                <a:ea typeface="Microsoft YaHei" charset="-122"/>
                <a:cs typeface="Microsoft YaHei" charset="-122"/>
              </a:rPr>
              <a:t>feature</a:t>
            </a:r>
            <a:r>
              <a:rPr lang="zh-CN" altLang="en-US" sz="2000" b="1" i="1" spc="300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Microsoft YaHei" charset="-122"/>
                <a:ea typeface="Microsoft YaHei" charset="-122"/>
                <a:cs typeface="Microsoft YaHei" charset="-122"/>
              </a:rPr>
              <a:t>（特征）和其在原图上对应的某一小块的结果</a:t>
            </a:r>
            <a:endParaRPr lang="zh-CN" altLang="en-US" sz="2000" b="1" i="1" spc="300">
              <a:solidFill>
                <a:schemeClr val="accent4">
                  <a:lumMod val="60000"/>
                  <a:lumOff val="40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222" y="2709455"/>
            <a:ext cx="6529897" cy="334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989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72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-311498" y="15097"/>
            <a:ext cx="1651200" cy="516531"/>
          </a:xfrm>
        </p:spPr>
        <p:txBody>
          <a:bodyPr/>
          <a:lstStyle/>
          <a:p>
            <a:r>
              <a:rPr kumimoji="1" lang="zh-CN" altLang="en-US"/>
              <a:t>卷积</a:t>
            </a:r>
          </a:p>
        </p:txBody>
      </p:sp>
      <p:sp>
        <p:nvSpPr>
          <p:cNvPr id="7" name="矩形 6"/>
          <p:cNvSpPr/>
          <p:nvPr/>
        </p:nvSpPr>
        <p:spPr>
          <a:xfrm>
            <a:off x="514102" y="764787"/>
            <a:ext cx="9611833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i="1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Microsoft YaHei" charset="-122"/>
                <a:ea typeface="Microsoft YaHei" charset="-122"/>
                <a:cs typeface="Microsoft YaHei" charset="-122"/>
              </a:rPr>
              <a:t>三个</a:t>
            </a:r>
            <a:r>
              <a:rPr lang="en-US" altLang="zh-CN" sz="2000" b="1" i="1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Microsoft YaHei" charset="-122"/>
                <a:ea typeface="Microsoft YaHei" charset="-122"/>
                <a:cs typeface="Microsoft YaHei" charset="-122"/>
              </a:rPr>
              <a:t>feature</a:t>
            </a:r>
            <a:r>
              <a:rPr lang="zh-CN" altLang="en-US" sz="2000" b="1" i="1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Microsoft YaHei" charset="-122"/>
                <a:ea typeface="Microsoft YaHei" charset="-122"/>
                <a:cs typeface="Microsoft YaHei" charset="-122"/>
              </a:rPr>
              <a:t>（特征）分别进行卷积操作，得到新的二维数组，称之为</a:t>
            </a:r>
            <a:r>
              <a:rPr lang="en-US" altLang="zh-CN" sz="2000" b="1" i="1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Microsoft YaHei" charset="-122"/>
                <a:ea typeface="Microsoft YaHei" charset="-122"/>
                <a:cs typeface="Microsoft YaHei" charset="-122"/>
              </a:rPr>
              <a:t>feature map</a:t>
            </a:r>
            <a:endParaRPr lang="en-US" altLang="zh-CN" sz="2000" b="0" i="1">
              <a:solidFill>
                <a:schemeClr val="bg1"/>
              </a:solidFill>
              <a:effectLst/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800100" lvl="1" indent="-342900">
              <a:lnSpc>
                <a:spcPct val="150000"/>
              </a:lnSpc>
              <a:buFont typeface="Arial" charset="0"/>
              <a:buChar char="•"/>
            </a:pPr>
            <a:r>
              <a:rPr lang="zh-CN" altLang="en-US" sz="2000" b="0" i="0">
                <a:solidFill>
                  <a:schemeClr val="bg1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</a:rPr>
              <a:t>值越接近</a:t>
            </a:r>
            <a:r>
              <a:rPr lang="en-US" altLang="zh-CN" sz="2000" b="0" i="0">
                <a:solidFill>
                  <a:schemeClr val="bg1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</a:rPr>
              <a:t>1</a:t>
            </a:r>
            <a:r>
              <a:rPr lang="zh-CN" altLang="en-US" sz="2000" b="0" i="0">
                <a:solidFill>
                  <a:schemeClr val="bg1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</a:rPr>
              <a:t>表示对应位置和</a:t>
            </a:r>
            <a:r>
              <a:rPr lang="en-US" altLang="zh-CN" sz="2000" b="0" i="0">
                <a:solidFill>
                  <a:schemeClr val="bg1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</a:rPr>
              <a:t>feature</a:t>
            </a:r>
            <a:r>
              <a:rPr lang="zh-CN" altLang="en-US" sz="2000" b="0" i="0">
                <a:solidFill>
                  <a:schemeClr val="bg1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</a:rPr>
              <a:t>的匹配越完整</a:t>
            </a:r>
            <a:endParaRPr lang="en-US" altLang="zh-CN" sz="2000" b="0" i="0">
              <a:solidFill>
                <a:schemeClr val="bg1"/>
              </a:solidFill>
              <a:effectLst/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800100" lvl="1" indent="-342900">
              <a:lnSpc>
                <a:spcPct val="150000"/>
              </a:lnSpc>
              <a:buFont typeface="Arial" charset="0"/>
              <a:buChar char="•"/>
            </a:pPr>
            <a:r>
              <a:rPr lang="zh-CN" altLang="en-US" sz="2000" b="0" i="0">
                <a:solidFill>
                  <a:schemeClr val="bg1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</a:rPr>
              <a:t>值越是接近</a:t>
            </a:r>
            <a:r>
              <a:rPr lang="en-US" altLang="zh-CN" sz="2000" b="0" i="0">
                <a:solidFill>
                  <a:schemeClr val="bg1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</a:rPr>
              <a:t>-1</a:t>
            </a:r>
            <a:r>
              <a:rPr lang="zh-CN" altLang="en-US" sz="2000" b="0" i="0">
                <a:solidFill>
                  <a:schemeClr val="bg1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</a:rPr>
              <a:t>，表示对应位置和</a:t>
            </a:r>
            <a:r>
              <a:rPr lang="en-US" altLang="zh-CN" sz="2000" b="0" i="0">
                <a:solidFill>
                  <a:schemeClr val="bg1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</a:rPr>
              <a:t>feature</a:t>
            </a:r>
            <a:r>
              <a:rPr lang="zh-CN" altLang="en-US" sz="2000" b="0" i="0">
                <a:solidFill>
                  <a:schemeClr val="bg1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</a:rPr>
              <a:t>的反面匹配越完整</a:t>
            </a:r>
            <a:endParaRPr lang="en-US" altLang="zh-CN" sz="2000" b="0" i="0">
              <a:solidFill>
                <a:schemeClr val="bg1"/>
              </a:solidFill>
              <a:effectLst/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800100" lvl="1" indent="-342900">
              <a:lnSpc>
                <a:spcPct val="150000"/>
              </a:lnSpc>
              <a:buFont typeface="Arial" charset="0"/>
              <a:buChar char="•"/>
            </a:pPr>
            <a:r>
              <a:rPr lang="zh-CN" altLang="en-US" sz="2000" b="0" i="0">
                <a:solidFill>
                  <a:schemeClr val="bg1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</a:rPr>
              <a:t>值接近</a:t>
            </a:r>
            <a:r>
              <a:rPr lang="en-US" altLang="zh-CN" sz="2000" b="0" i="0">
                <a:solidFill>
                  <a:schemeClr val="bg1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</a:rPr>
              <a:t>0</a:t>
            </a:r>
            <a:r>
              <a:rPr lang="zh-CN" altLang="en-US" sz="2000" b="0" i="0">
                <a:solidFill>
                  <a:schemeClr val="bg1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</a:rPr>
              <a:t>的表示对应位置没有任何匹配或者说没有什么关联</a:t>
            </a:r>
            <a:endParaRPr lang="zh-CN" altLang="en-US" sz="200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889" y="2703779"/>
            <a:ext cx="5469660" cy="4075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90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9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/>
              <a:t>池化</a:t>
            </a:r>
            <a:r>
              <a:rPr lang="fr-FR" altLang="zh-CN"/>
              <a:t>(Convolution)</a:t>
            </a:r>
            <a:endParaRPr kumimoji="1" lang="zh-CN" altLang="en-US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/>
              <a:t>2</a:t>
            </a:r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40349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72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-311498" y="34460"/>
            <a:ext cx="1651200" cy="477805"/>
          </a:xfrm>
        </p:spPr>
        <p:txBody>
          <a:bodyPr/>
          <a:lstStyle/>
          <a:p>
            <a:r>
              <a:rPr kumimoji="1" lang="zh-CN" altLang="en-US"/>
              <a:t>池化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9702" y="1434196"/>
            <a:ext cx="5411535" cy="261347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9702" y="4244529"/>
            <a:ext cx="5411536" cy="2613471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514102" y="837224"/>
            <a:ext cx="1098032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i="1" spc="300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Microsoft YaHei" charset="-122"/>
                <a:ea typeface="Microsoft YaHei" charset="-122"/>
                <a:cs typeface="Microsoft YaHei" charset="-122"/>
              </a:rPr>
              <a:t>池化</a:t>
            </a:r>
            <a:r>
              <a:rPr lang="en-US" altLang="zh-CN" sz="2000" b="1" i="1" spc="300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Microsoft YaHei" charset="-122"/>
                <a:ea typeface="Microsoft YaHei" charset="-122"/>
                <a:cs typeface="Microsoft YaHei" charset="-122"/>
              </a:rPr>
              <a:t>(Pooling)</a:t>
            </a:r>
            <a:r>
              <a:rPr lang="zh-CN" altLang="en-US" sz="2000" b="1" i="1" spc="300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Microsoft YaHei" charset="-122"/>
                <a:ea typeface="Microsoft YaHei" charset="-122"/>
                <a:cs typeface="Microsoft YaHei" charset="-122"/>
              </a:rPr>
              <a:t>就是将输入图像进行缩小，减少像素信息，只保留重要信息</a:t>
            </a:r>
            <a:endParaRPr lang="zh-CN" altLang="en-US" sz="2000" b="1" i="1" spc="300">
              <a:solidFill>
                <a:schemeClr val="accent4">
                  <a:lumMod val="60000"/>
                  <a:lumOff val="40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02116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72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-311498" y="34460"/>
            <a:ext cx="1651200" cy="477805"/>
          </a:xfrm>
        </p:spPr>
        <p:txBody>
          <a:bodyPr/>
          <a:lstStyle/>
          <a:p>
            <a:r>
              <a:rPr kumimoji="1" lang="zh-CN" altLang="en-US"/>
              <a:t>池化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637" y="2960018"/>
            <a:ext cx="7567725" cy="3654789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481573" y="704299"/>
            <a:ext cx="1098032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i="1" spc="300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Microsoft YaHei" charset="-122"/>
                <a:ea typeface="Microsoft YaHei" charset="-122"/>
                <a:cs typeface="Microsoft YaHei" charset="-122"/>
              </a:rPr>
              <a:t>池化</a:t>
            </a:r>
            <a:r>
              <a:rPr lang="en-US" altLang="zh-CN" sz="2000" b="1" i="1" spc="300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Microsoft YaHei" charset="-122"/>
                <a:ea typeface="Microsoft YaHei" charset="-122"/>
                <a:cs typeface="Microsoft YaHei" charset="-122"/>
              </a:rPr>
              <a:t>(Pooling)</a:t>
            </a:r>
            <a:r>
              <a:rPr lang="zh-CN" altLang="en-US" sz="2000" b="1" i="1" spc="300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Microsoft YaHei" charset="-122"/>
                <a:ea typeface="Microsoft YaHei" charset="-122"/>
                <a:cs typeface="Microsoft YaHei" charset="-122"/>
              </a:rPr>
              <a:t>就是将输入图像进行缩小，减少像素信息，只保留重要信息</a:t>
            </a:r>
            <a:endParaRPr lang="zh-CN" altLang="en-US" sz="2000" b="1" i="1" spc="300">
              <a:solidFill>
                <a:schemeClr val="accent4">
                  <a:lumMod val="60000"/>
                  <a:lumOff val="40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910637" y="1222693"/>
            <a:ext cx="842475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0" i="0">
                <a:solidFill>
                  <a:schemeClr val="bg1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</a:rPr>
              <a:t>通常情况下，池化区域是</a:t>
            </a:r>
            <a:r>
              <a:rPr lang="en-US" altLang="zh-CN" sz="2000" b="0" i="0">
                <a:solidFill>
                  <a:schemeClr val="bg1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</a:rPr>
              <a:t>2*2</a:t>
            </a:r>
            <a:r>
              <a:rPr lang="zh-CN" altLang="en-US" sz="2000" b="0" i="0">
                <a:solidFill>
                  <a:schemeClr val="bg1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</a:rPr>
              <a:t>大小，然后按一定规则转换成相应的值，如取池化区域内的最大值（</a:t>
            </a:r>
            <a:r>
              <a:rPr lang="en-US" altLang="zh-CN" sz="2000" b="0" i="0">
                <a:solidFill>
                  <a:schemeClr val="bg1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</a:rPr>
              <a:t>max-pooling</a:t>
            </a:r>
            <a:r>
              <a:rPr lang="zh-CN" altLang="en-US" sz="2000" b="0" i="0">
                <a:solidFill>
                  <a:schemeClr val="bg1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</a:rPr>
              <a:t>）、平均值（</a:t>
            </a:r>
            <a:r>
              <a:rPr lang="en-US" altLang="zh-CN" sz="2000" b="0" i="0">
                <a:solidFill>
                  <a:schemeClr val="bg1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</a:rPr>
              <a:t>mean-pooling</a:t>
            </a:r>
            <a:r>
              <a:rPr lang="zh-CN" altLang="en-US" sz="2000" b="0" i="0">
                <a:solidFill>
                  <a:schemeClr val="bg1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</a:rPr>
              <a:t>）等，以这个值作为结果的像素值。</a:t>
            </a:r>
            <a:endParaRPr lang="zh-CN" altLang="en-US" sz="200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88978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72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-311498" y="34460"/>
            <a:ext cx="1651200" cy="477805"/>
          </a:xfrm>
        </p:spPr>
        <p:txBody>
          <a:bodyPr/>
          <a:lstStyle/>
          <a:p>
            <a:r>
              <a:rPr kumimoji="1" lang="zh-CN" altLang="en-US"/>
              <a:t>池化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581" y="1377931"/>
            <a:ext cx="6154080" cy="2766052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1001390" y="586146"/>
            <a:ext cx="775802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0" i="0">
                <a:solidFill>
                  <a:schemeClr val="bg1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</a:rPr>
              <a:t>池化区域往左或者往下，依次取最大值</a:t>
            </a:r>
            <a:endParaRPr lang="zh-CN" altLang="en-US" sz="200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1026" name="Picture 2" descr="https://static.oschina.net/uploads/space/2018/0210/003323_Jy2u_87635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9581" y="4316818"/>
            <a:ext cx="6154080" cy="2541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3502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72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-311498" y="0"/>
            <a:ext cx="1651200" cy="477805"/>
          </a:xfrm>
        </p:spPr>
        <p:txBody>
          <a:bodyPr/>
          <a:lstStyle/>
          <a:p>
            <a:r>
              <a:rPr kumimoji="1" lang="zh-CN" altLang="en-US"/>
              <a:t>池化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946" y="1754607"/>
            <a:ext cx="8291901" cy="4004527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676281" y="839207"/>
            <a:ext cx="9190733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池化区域往左，第二小块取大值</a:t>
            </a:r>
            <a:r>
              <a:rPr lang="en-US" altLang="zh-CN" sz="200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max(0.11,0.33,-0.11,0.33)</a:t>
            </a:r>
            <a:r>
              <a:rPr lang="zh-CN" altLang="en-US" sz="200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，作为池化后的结果</a:t>
            </a:r>
          </a:p>
        </p:txBody>
      </p:sp>
    </p:spTree>
    <p:extLst>
      <p:ext uri="{BB962C8B-B14F-4D97-AF65-F5344CB8AC3E}">
        <p14:creationId xmlns:p14="http://schemas.microsoft.com/office/powerpoint/2010/main" val="918222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72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-311498" y="-21479"/>
            <a:ext cx="1651200" cy="516531"/>
          </a:xfrm>
        </p:spPr>
        <p:txBody>
          <a:bodyPr/>
          <a:lstStyle/>
          <a:p>
            <a:r>
              <a:rPr kumimoji="1" lang="zh-CN" altLang="en-US"/>
              <a:t>卷积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891" y="1308652"/>
            <a:ext cx="7307298" cy="5549348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847891" y="495052"/>
            <a:ext cx="603524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对所有的</a:t>
            </a:r>
            <a:r>
              <a:rPr lang="en-US" altLang="zh-CN" sz="200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feature map</a:t>
            </a:r>
            <a:r>
              <a:rPr lang="zh-CN" altLang="en-US" sz="200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执行同样的操作，结果如下：</a:t>
            </a:r>
          </a:p>
        </p:txBody>
      </p:sp>
    </p:spTree>
    <p:extLst>
      <p:ext uri="{BB962C8B-B14F-4D97-AF65-F5344CB8AC3E}">
        <p14:creationId xmlns:p14="http://schemas.microsoft.com/office/powerpoint/2010/main" val="255111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9"/>
          <p:cNvSpPr>
            <a:spLocks noGrp="1"/>
          </p:cNvSpPr>
          <p:nvPr>
            <p:ph type="body" idx="1"/>
          </p:nvPr>
        </p:nvSpPr>
        <p:spPr>
          <a:xfrm>
            <a:off x="3423684" y="2943170"/>
            <a:ext cx="9377916" cy="1044122"/>
          </a:xfrm>
        </p:spPr>
        <p:txBody>
          <a:bodyPr/>
          <a:lstStyle/>
          <a:p>
            <a:r>
              <a:rPr lang="zh-CN" altLang="en-US"/>
              <a:t>激活函数</a:t>
            </a:r>
            <a:r>
              <a:rPr lang="en-US" altLang="zh-CN"/>
              <a:t>ReLU</a:t>
            </a:r>
            <a:endParaRPr kumimoji="1" lang="zh-CN" altLang="en-US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/>
              <a:t>3</a:t>
            </a:r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00110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33017" y="2823708"/>
            <a:ext cx="8037938" cy="810204"/>
          </a:xfrm>
        </p:spPr>
        <p:txBody>
          <a:bodyPr/>
          <a:lstStyle/>
          <a:p>
            <a:r>
              <a:rPr kumimoji="1" lang="zh-CN" altLang="en-US" spc="600"/>
              <a:t>基础回顾</a:t>
            </a:r>
          </a:p>
        </p:txBody>
      </p:sp>
    </p:spTree>
    <p:extLst>
      <p:ext uri="{BB962C8B-B14F-4D97-AF65-F5344CB8AC3E}">
        <p14:creationId xmlns:p14="http://schemas.microsoft.com/office/powerpoint/2010/main" val="1344562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72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-311498" y="9669"/>
            <a:ext cx="2756986" cy="702427"/>
          </a:xfrm>
        </p:spPr>
        <p:txBody>
          <a:bodyPr/>
          <a:lstStyle/>
          <a:p>
            <a:r>
              <a:rPr kumimoji="1" lang="zh-CN" altLang="en-US"/>
              <a:t>激活函数</a:t>
            </a:r>
          </a:p>
        </p:txBody>
      </p:sp>
      <p:sp>
        <p:nvSpPr>
          <p:cNvPr id="11" name="矩形 10"/>
          <p:cNvSpPr/>
          <p:nvPr/>
        </p:nvSpPr>
        <p:spPr>
          <a:xfrm>
            <a:off x="381128" y="917028"/>
            <a:ext cx="1098032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i="1" spc="300">
                <a:solidFill>
                  <a:srgbClr val="FFC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常用的激活函数有</a:t>
            </a:r>
            <a:r>
              <a:rPr lang="en-US" altLang="zh-CN" sz="2000" b="1" i="1" spc="300">
                <a:solidFill>
                  <a:srgbClr val="FFC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sigmoid</a:t>
            </a:r>
            <a:r>
              <a:rPr lang="zh-CN" altLang="en-US" sz="2000" b="1" i="1" spc="300">
                <a:solidFill>
                  <a:srgbClr val="FFC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、</a:t>
            </a:r>
            <a:r>
              <a:rPr lang="en-US" altLang="zh-CN" sz="2000" b="1" i="1" spc="300">
                <a:solidFill>
                  <a:srgbClr val="FFC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tanh</a:t>
            </a:r>
            <a:r>
              <a:rPr lang="zh-CN" altLang="en-US" sz="2000" b="1" i="1" spc="300">
                <a:solidFill>
                  <a:srgbClr val="FFC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、</a:t>
            </a:r>
            <a:r>
              <a:rPr lang="en-US" altLang="zh-CN" sz="2000" b="1" i="1" spc="300">
                <a:solidFill>
                  <a:srgbClr val="FFC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relu</a:t>
            </a:r>
            <a:r>
              <a:rPr lang="zh-CN" altLang="en-US" sz="2000" b="1" i="1" spc="300">
                <a:solidFill>
                  <a:srgbClr val="FFC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等等，前两者</a:t>
            </a:r>
            <a:r>
              <a:rPr lang="en-US" altLang="zh-CN" sz="2000" b="1" i="1" spc="300">
                <a:solidFill>
                  <a:srgbClr val="FFC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sigmoid/tanh</a:t>
            </a:r>
            <a:r>
              <a:rPr lang="zh-CN" altLang="en-US" sz="2000" b="1" i="1" spc="300">
                <a:solidFill>
                  <a:srgbClr val="FFC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比较常见于全连接层，后者</a:t>
            </a:r>
            <a:r>
              <a:rPr lang="en-US" altLang="zh-CN" sz="2000" b="1" i="1" spc="300">
                <a:solidFill>
                  <a:srgbClr val="FFC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ReLU</a:t>
            </a:r>
            <a:r>
              <a:rPr lang="zh-CN" altLang="en-US" sz="2000" b="1" i="1" spc="300">
                <a:solidFill>
                  <a:srgbClr val="FFC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常见于卷积层。</a:t>
            </a:r>
          </a:p>
        </p:txBody>
      </p:sp>
      <p:sp>
        <p:nvSpPr>
          <p:cNvPr id="4" name="矩形 3"/>
          <p:cNvSpPr/>
          <p:nvPr/>
        </p:nvSpPr>
        <p:spPr>
          <a:xfrm>
            <a:off x="474189" y="5160467"/>
            <a:ext cx="842851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0" i="0">
                <a:solidFill>
                  <a:schemeClr val="bg1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</a:rPr>
              <a:t>在卷积神经网络中，激活函数一般使用</a:t>
            </a:r>
            <a:r>
              <a:rPr lang="en-US" altLang="zh-CN" sz="2000" b="0" i="0">
                <a:solidFill>
                  <a:schemeClr val="bg1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</a:rPr>
              <a:t>ReLU(The Rectified Linear Unit</a:t>
            </a:r>
            <a:r>
              <a:rPr lang="zh-CN" altLang="en-US" sz="2000" b="0" i="0">
                <a:solidFill>
                  <a:schemeClr val="bg1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</a:rPr>
              <a:t>，修正线性单元</a:t>
            </a:r>
            <a:r>
              <a:rPr lang="en-US" altLang="zh-CN" sz="2000" b="0" i="0">
                <a:solidFill>
                  <a:schemeClr val="bg1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</a:rPr>
              <a:t>)</a:t>
            </a:r>
            <a:r>
              <a:rPr lang="zh-CN" altLang="en-US" sz="2000" b="0" i="0">
                <a:solidFill>
                  <a:schemeClr val="bg1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</a:rPr>
              <a:t>，它的特点是收敛快，求梯度简单。计算公式也很简单，</a:t>
            </a:r>
            <a:r>
              <a:rPr lang="en-US" altLang="zh-CN" sz="2000" b="0" i="0">
                <a:solidFill>
                  <a:schemeClr val="bg1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</a:rPr>
              <a:t>max(0,T)</a:t>
            </a:r>
            <a:r>
              <a:rPr lang="zh-CN" altLang="en-US" sz="2000" b="0" i="0">
                <a:solidFill>
                  <a:schemeClr val="bg1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</a:rPr>
              <a:t>，即对于输入的负值，输出全为</a:t>
            </a:r>
            <a:r>
              <a:rPr lang="en-US" altLang="zh-CN" sz="2000" b="0" i="0">
                <a:solidFill>
                  <a:schemeClr val="bg1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</a:rPr>
              <a:t>0</a:t>
            </a:r>
            <a:r>
              <a:rPr lang="zh-CN" altLang="en-US" sz="2000" b="0" i="0">
                <a:solidFill>
                  <a:schemeClr val="bg1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</a:rPr>
              <a:t>，对于正值，则原样输出。</a:t>
            </a:r>
            <a:endParaRPr lang="zh-CN" altLang="en-US" sz="200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2052" name="Picture 4" descr="https://static.oschina.net/uploads/space/2018/0210/003400_MYqn_87635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771" y="2049421"/>
            <a:ext cx="7067092" cy="2994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1895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72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-311498" y="9669"/>
            <a:ext cx="2756986" cy="702427"/>
          </a:xfrm>
        </p:spPr>
        <p:txBody>
          <a:bodyPr/>
          <a:lstStyle/>
          <a:p>
            <a:r>
              <a:rPr kumimoji="1" lang="zh-CN" altLang="en-US"/>
              <a:t>激活函数</a:t>
            </a:r>
          </a:p>
        </p:txBody>
      </p:sp>
      <p:pic>
        <p:nvPicPr>
          <p:cNvPr id="2050" name="Picture 2" descr="https://static.oschina.net/uploads/space/2018/0210/003405_TmMY_87635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110" y="1655810"/>
            <a:ext cx="6433269" cy="5243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/>
          <p:cNvSpPr/>
          <p:nvPr/>
        </p:nvSpPr>
        <p:spPr>
          <a:xfrm>
            <a:off x="598930" y="983898"/>
            <a:ext cx="691497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0" i="0">
                <a:solidFill>
                  <a:schemeClr val="bg1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</a:rPr>
              <a:t>对所有的</a:t>
            </a:r>
            <a:r>
              <a:rPr lang="en-US" altLang="zh-CN" sz="2000" b="0" i="0">
                <a:solidFill>
                  <a:schemeClr val="bg1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</a:rPr>
              <a:t>feature map</a:t>
            </a:r>
            <a:r>
              <a:rPr lang="zh-CN" altLang="en-US" sz="2000" b="0" i="0">
                <a:solidFill>
                  <a:schemeClr val="bg1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</a:rPr>
              <a:t>执行</a:t>
            </a:r>
            <a:r>
              <a:rPr lang="en-US" altLang="zh-CN" sz="2000" b="0" i="0">
                <a:solidFill>
                  <a:schemeClr val="bg1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</a:rPr>
              <a:t>ReLU</a:t>
            </a:r>
            <a:r>
              <a:rPr lang="zh-CN" altLang="en-US" sz="2000" b="0" i="0">
                <a:solidFill>
                  <a:schemeClr val="bg1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</a:rPr>
              <a:t>激活函数操作，结果如下：</a:t>
            </a:r>
            <a:endParaRPr lang="zh-CN" altLang="en-US" sz="200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34787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9"/>
          <p:cNvSpPr>
            <a:spLocks noGrp="1"/>
          </p:cNvSpPr>
          <p:nvPr>
            <p:ph type="body" idx="1"/>
          </p:nvPr>
        </p:nvSpPr>
        <p:spPr>
          <a:xfrm>
            <a:off x="3636335" y="2943170"/>
            <a:ext cx="9377916" cy="1044122"/>
          </a:xfrm>
        </p:spPr>
        <p:txBody>
          <a:bodyPr/>
          <a:lstStyle/>
          <a:p>
            <a:r>
              <a:rPr lang="zh-CN" altLang="en-US"/>
              <a:t>深度神经网络</a:t>
            </a:r>
            <a:endParaRPr kumimoji="1" lang="zh-CN" altLang="en-US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/>
              <a:t>4</a:t>
            </a:r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2357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72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-311499" y="-46679"/>
            <a:ext cx="3249252" cy="501072"/>
          </a:xfrm>
        </p:spPr>
        <p:txBody>
          <a:bodyPr/>
          <a:lstStyle/>
          <a:p>
            <a:r>
              <a:rPr kumimoji="1" lang="zh-CN" altLang="en-US"/>
              <a:t>深度神经网络</a:t>
            </a:r>
          </a:p>
        </p:txBody>
      </p:sp>
      <p:sp>
        <p:nvSpPr>
          <p:cNvPr id="6" name="矩形 5"/>
          <p:cNvSpPr/>
          <p:nvPr/>
        </p:nvSpPr>
        <p:spPr>
          <a:xfrm>
            <a:off x="906798" y="973865"/>
            <a:ext cx="842475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通过将上面所提到的卷积、激活函数、池化组合在一起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326" y="2047335"/>
            <a:ext cx="9275540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861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72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-311499" y="-46679"/>
            <a:ext cx="2884577" cy="517674"/>
          </a:xfrm>
        </p:spPr>
        <p:txBody>
          <a:bodyPr/>
          <a:lstStyle/>
          <a:p>
            <a:r>
              <a:rPr kumimoji="1" lang="zh-CN" altLang="en-US"/>
              <a:t>深度神经网络</a:t>
            </a:r>
          </a:p>
        </p:txBody>
      </p:sp>
      <p:sp>
        <p:nvSpPr>
          <p:cNvPr id="6" name="矩形 5"/>
          <p:cNvSpPr/>
          <p:nvPr/>
        </p:nvSpPr>
        <p:spPr>
          <a:xfrm>
            <a:off x="366656" y="1022756"/>
            <a:ext cx="842475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通过加大网络的深度，增加更多的层，就得到了深度神经网络，如下图：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656" y="2128516"/>
            <a:ext cx="10995085" cy="3805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707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72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-311499" y="-46679"/>
            <a:ext cx="2884577" cy="517674"/>
          </a:xfrm>
        </p:spPr>
        <p:txBody>
          <a:bodyPr/>
          <a:lstStyle/>
          <a:p>
            <a:r>
              <a:rPr kumimoji="1" lang="zh-CN" altLang="en-US"/>
              <a:t>深度神经网络</a:t>
            </a:r>
          </a:p>
        </p:txBody>
      </p:sp>
      <p:sp>
        <p:nvSpPr>
          <p:cNvPr id="6" name="矩形 5"/>
          <p:cNvSpPr/>
          <p:nvPr/>
        </p:nvSpPr>
        <p:spPr>
          <a:xfrm>
            <a:off x="694147" y="676344"/>
            <a:ext cx="842475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全连接层在整个卷积神经网络中起到“分类器”的作用，即通过卷积、激活函数、池化等深度网络后，再经过全连接层对结果进行识别分类。：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9645" y="1897356"/>
            <a:ext cx="5510261" cy="4960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626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72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-311499" y="-46679"/>
            <a:ext cx="2884577" cy="517674"/>
          </a:xfrm>
        </p:spPr>
        <p:txBody>
          <a:bodyPr/>
          <a:lstStyle/>
          <a:p>
            <a:r>
              <a:rPr kumimoji="1" lang="zh-CN" altLang="en-US"/>
              <a:t>深度神经网络</a:t>
            </a:r>
          </a:p>
        </p:txBody>
      </p:sp>
      <p:sp>
        <p:nvSpPr>
          <p:cNvPr id="6" name="矩形 5"/>
          <p:cNvSpPr/>
          <p:nvPr/>
        </p:nvSpPr>
        <p:spPr>
          <a:xfrm>
            <a:off x="694147" y="803934"/>
            <a:ext cx="842475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由于神经网络是属于监督学习，在模型训练时，根据训练样本对模型进行训练，从而得到全连接层的权重（如预测字母</a:t>
            </a:r>
            <a:r>
              <a:rPr lang="en-US" altLang="zh-CN" sz="200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X</a:t>
            </a:r>
            <a:r>
              <a:rPr lang="zh-CN" altLang="en-US" sz="200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的所有连接的权重</a:t>
            </a:r>
            <a:r>
              <a:rPr lang="en-US" altLang="zh-CN" sz="200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)</a:t>
            </a:r>
            <a:endParaRPr lang="zh-CN" altLang="en-US" sz="200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527" y="1977438"/>
            <a:ext cx="7608068" cy="470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27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72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-311499" y="-46679"/>
            <a:ext cx="2884577" cy="517674"/>
          </a:xfrm>
        </p:spPr>
        <p:txBody>
          <a:bodyPr/>
          <a:lstStyle/>
          <a:p>
            <a:r>
              <a:rPr kumimoji="1" lang="zh-CN" altLang="en-US"/>
              <a:t>深度神经网络</a:t>
            </a:r>
          </a:p>
        </p:txBody>
      </p:sp>
      <p:sp>
        <p:nvSpPr>
          <p:cNvPr id="6" name="矩形 5"/>
          <p:cNvSpPr/>
          <p:nvPr/>
        </p:nvSpPr>
        <p:spPr>
          <a:xfrm>
            <a:off x="616136" y="668150"/>
            <a:ext cx="9257927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最后计算出来字母</a:t>
            </a:r>
            <a:r>
              <a:rPr lang="en-US" altLang="zh-CN" sz="200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X</a:t>
            </a:r>
            <a:r>
              <a:rPr lang="zh-CN" altLang="en-US" sz="200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的识别值为</a:t>
            </a:r>
            <a:r>
              <a:rPr lang="en-US" altLang="zh-CN" sz="200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0.92</a:t>
            </a:r>
            <a:r>
              <a:rPr lang="zh-CN" altLang="en-US" sz="200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，字母</a:t>
            </a:r>
            <a:r>
              <a:rPr lang="en-US" altLang="zh-CN" sz="200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O</a:t>
            </a:r>
            <a:r>
              <a:rPr lang="zh-CN" altLang="en-US" sz="200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的识别值为</a:t>
            </a:r>
            <a:r>
              <a:rPr lang="en-US" altLang="zh-CN" sz="200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0.51</a:t>
            </a:r>
            <a:r>
              <a:rPr lang="zh-CN" altLang="en-US" sz="200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，则结果判定为</a:t>
            </a:r>
            <a:r>
              <a:rPr lang="en-US" altLang="zh-CN" sz="200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X</a:t>
            </a:r>
            <a:endParaRPr lang="zh-CN" altLang="en-US" sz="200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543" y="1694341"/>
            <a:ext cx="8083509" cy="4939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166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72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-311499" y="-46679"/>
            <a:ext cx="2884577" cy="517674"/>
          </a:xfrm>
        </p:spPr>
        <p:txBody>
          <a:bodyPr/>
          <a:lstStyle/>
          <a:p>
            <a:r>
              <a:rPr kumimoji="1" lang="zh-CN" altLang="en-US"/>
              <a:t>深度神经网络</a:t>
            </a:r>
          </a:p>
        </p:txBody>
      </p:sp>
      <p:sp>
        <p:nvSpPr>
          <p:cNvPr id="6" name="矩形 5"/>
          <p:cNvSpPr/>
          <p:nvPr/>
        </p:nvSpPr>
        <p:spPr>
          <a:xfrm>
            <a:off x="339689" y="999455"/>
            <a:ext cx="9257927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>
                <a:solidFill>
                  <a:schemeClr val="accent4">
                    <a:lumMod val="60000"/>
                    <a:lumOff val="4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“卷积神经网络”（</a:t>
            </a:r>
            <a:r>
              <a:rPr lang="en-US" altLang="zh-CN" sz="2000" b="1">
                <a:solidFill>
                  <a:schemeClr val="accent4">
                    <a:lumMod val="60000"/>
                    <a:lumOff val="4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CNN</a:t>
            </a:r>
            <a:r>
              <a:rPr lang="zh-CN" altLang="en-US" sz="2000" b="1">
                <a:solidFill>
                  <a:schemeClr val="accent4">
                    <a:lumMod val="60000"/>
                    <a:lumOff val="4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）结构，如下图所示：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689" y="2081913"/>
            <a:ext cx="11223975" cy="3647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174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964437" y="2755128"/>
            <a:ext cx="8037938" cy="810204"/>
          </a:xfrm>
        </p:spPr>
        <p:txBody>
          <a:bodyPr/>
          <a:lstStyle/>
          <a:p>
            <a:r>
              <a:rPr kumimoji="1" lang="zh-CN" altLang="en-US"/>
              <a:t>总   结</a:t>
            </a:r>
          </a:p>
        </p:txBody>
      </p:sp>
    </p:spTree>
    <p:extLst>
      <p:ext uri="{BB962C8B-B14F-4D97-AF65-F5344CB8AC3E}">
        <p14:creationId xmlns:p14="http://schemas.microsoft.com/office/powerpoint/2010/main" val="791039395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213944" y="1318470"/>
            <a:ext cx="4058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b="1">
                <a:solidFill>
                  <a:prstClr val="white"/>
                </a:solidFill>
                <a:latin typeface="Microsoft YaHei" charset="-122"/>
                <a:ea typeface="Microsoft YaHei" charset="-122"/>
                <a:cs typeface="Microsoft YaHei" charset="-122"/>
              </a:rPr>
              <a:t>1</a:t>
            </a:r>
            <a:endParaRPr kumimoji="1" lang="zh-CN" altLang="en-US" sz="2800" b="1">
              <a:solidFill>
                <a:prstClr val="whit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>
          <a:xfrm>
            <a:off x="2836419" y="2392517"/>
            <a:ext cx="720000" cy="720000"/>
          </a:xfrm>
        </p:spPr>
        <p:txBody>
          <a:bodyPr/>
          <a:lstStyle/>
          <a:p>
            <a:r>
              <a:rPr kumimoji="1" lang="en-US" altLang="zh-CN"/>
              <a:t>2</a:t>
            </a:r>
            <a:endParaRPr kumimoji="1"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1"/>
          </p:nvPr>
        </p:nvSpPr>
        <p:spPr>
          <a:xfrm>
            <a:off x="2853944" y="1125615"/>
            <a:ext cx="720000" cy="684000"/>
          </a:xfrm>
        </p:spPr>
        <p:txBody>
          <a:bodyPr/>
          <a:lstStyle/>
          <a:p>
            <a:r>
              <a:rPr kumimoji="1" lang="en-US" altLang="zh-CN"/>
              <a:t>1</a:t>
            </a:r>
            <a:endParaRPr kumimoji="1"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2"/>
          </p:nvPr>
        </p:nvSpPr>
        <p:spPr>
          <a:xfrm>
            <a:off x="3933944" y="1160653"/>
            <a:ext cx="4377041" cy="613923"/>
          </a:xfrm>
        </p:spPr>
        <p:txBody>
          <a:bodyPr/>
          <a:lstStyle/>
          <a:p>
            <a:r>
              <a:rPr kumimoji="1" lang="zh-CN" altLang="en-US"/>
              <a:t>点积运算</a:t>
            </a: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3"/>
          </p:nvPr>
        </p:nvSpPr>
        <p:spPr>
          <a:xfrm>
            <a:off x="3933943" y="3668323"/>
            <a:ext cx="4377041" cy="613923"/>
          </a:xfrm>
        </p:spPr>
        <p:txBody>
          <a:bodyPr/>
          <a:lstStyle/>
          <a:p>
            <a:r>
              <a:rPr kumimoji="1" lang="zh-CN" altLang="en-US"/>
              <a:t>二维卷积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</p:nvPr>
        </p:nvSpPr>
        <p:spPr>
          <a:xfrm>
            <a:off x="2836419" y="3668955"/>
            <a:ext cx="720000" cy="720000"/>
          </a:xfrm>
        </p:spPr>
        <p:txBody>
          <a:bodyPr/>
          <a:lstStyle/>
          <a:p>
            <a:r>
              <a:rPr kumimoji="1" lang="en-US" altLang="zh-CN"/>
              <a:t>3</a:t>
            </a:r>
            <a:endParaRPr kumimoji="1" lang="zh-CN" altLang="en-US"/>
          </a:p>
        </p:txBody>
      </p:sp>
      <p:sp>
        <p:nvSpPr>
          <p:cNvPr id="12" name="文本占位符 6"/>
          <p:cNvSpPr>
            <a:spLocks noGrp="1"/>
          </p:cNvSpPr>
          <p:nvPr>
            <p:ph type="body" sz="quarter" idx="12"/>
          </p:nvPr>
        </p:nvSpPr>
        <p:spPr>
          <a:xfrm>
            <a:off x="3933943" y="2392517"/>
            <a:ext cx="4377041" cy="613923"/>
          </a:xfrm>
        </p:spPr>
        <p:txBody>
          <a:bodyPr/>
          <a:lstStyle/>
          <a:p>
            <a:r>
              <a:rPr kumimoji="1" lang="zh-CN" altLang="en-US"/>
              <a:t>一维卷积</a:t>
            </a:r>
          </a:p>
        </p:txBody>
      </p:sp>
      <p:sp>
        <p:nvSpPr>
          <p:cNvPr id="10" name="文本占位符 7"/>
          <p:cNvSpPr>
            <a:spLocks noGrp="1"/>
          </p:cNvSpPr>
          <p:nvPr>
            <p:ph type="body" sz="quarter" idx="13"/>
          </p:nvPr>
        </p:nvSpPr>
        <p:spPr>
          <a:xfrm>
            <a:off x="3933943" y="4944129"/>
            <a:ext cx="4377041" cy="613923"/>
          </a:xfrm>
        </p:spPr>
        <p:txBody>
          <a:bodyPr/>
          <a:lstStyle/>
          <a:p>
            <a:r>
              <a:rPr kumimoji="1" lang="zh-CN" altLang="en-US"/>
              <a:t>图像卷积</a:t>
            </a:r>
          </a:p>
        </p:txBody>
      </p:sp>
      <p:sp>
        <p:nvSpPr>
          <p:cNvPr id="11" name="文本占位符 8"/>
          <p:cNvSpPr>
            <a:spLocks noGrp="1"/>
          </p:cNvSpPr>
          <p:nvPr>
            <p:ph type="body" sz="quarter" idx="14"/>
          </p:nvPr>
        </p:nvSpPr>
        <p:spPr>
          <a:xfrm>
            <a:off x="2836419" y="4945393"/>
            <a:ext cx="720000" cy="720000"/>
          </a:xfrm>
          <a:solidFill>
            <a:schemeClr val="accent5"/>
          </a:solidFill>
        </p:spPr>
        <p:txBody>
          <a:bodyPr/>
          <a:lstStyle/>
          <a:p>
            <a:r>
              <a:rPr kumimoji="1" lang="en-US" altLang="zh-CN"/>
              <a:t>4</a:t>
            </a:r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26468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-311498" y="-28991"/>
            <a:ext cx="1736262" cy="477805"/>
          </a:xfrm>
        </p:spPr>
        <p:txBody>
          <a:bodyPr/>
          <a:lstStyle/>
          <a:p>
            <a:r>
              <a:rPr lang="zh-CN" altLang="en-US"/>
              <a:t>总结</a:t>
            </a:r>
            <a:endParaRPr kumimoji="1"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556633" y="667654"/>
            <a:ext cx="9257927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2200" b="1" i="1">
                <a:solidFill>
                  <a:srgbClr val="FF72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卷积神经网络主要由两部分组成</a:t>
            </a:r>
            <a:endParaRPr lang="en-US" altLang="zh-CN" sz="2200" b="1" i="1">
              <a:solidFill>
                <a:srgbClr val="FF723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>
                <a:latin typeface="Microsoft YaHei" charset="-122"/>
                <a:ea typeface="Microsoft YaHei" charset="-122"/>
                <a:cs typeface="Microsoft YaHei" charset="-122"/>
              </a:rPr>
              <a:t>	1</a:t>
            </a:r>
            <a:r>
              <a:rPr lang="zh-CN" altLang="en-US" sz="2000">
                <a:latin typeface="Microsoft YaHei" charset="-122"/>
                <a:ea typeface="Microsoft YaHei" charset="-122"/>
                <a:cs typeface="Microsoft YaHei" charset="-122"/>
              </a:rPr>
              <a:t>、特征提取（卷积、激活函数、池化）</a:t>
            </a:r>
            <a:endParaRPr lang="en-US" altLang="zh-CN" sz="200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>
                <a:latin typeface="Microsoft YaHei" charset="-122"/>
                <a:ea typeface="Microsoft YaHei" charset="-122"/>
                <a:cs typeface="Microsoft YaHei" charset="-122"/>
              </a:rPr>
              <a:t>	2</a:t>
            </a:r>
            <a:r>
              <a:rPr lang="zh-CN" altLang="en-US" sz="2000">
                <a:latin typeface="Microsoft YaHei" charset="-122"/>
                <a:ea typeface="Microsoft YaHei" charset="-122"/>
                <a:cs typeface="Microsoft YaHei" charset="-122"/>
              </a:rPr>
              <a:t>、分类识别（全连接层）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016" y="2636872"/>
            <a:ext cx="7886611" cy="3891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19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964437" y="2755128"/>
            <a:ext cx="8037938" cy="810204"/>
          </a:xfrm>
        </p:spPr>
        <p:txBody>
          <a:bodyPr/>
          <a:lstStyle/>
          <a:p>
            <a:r>
              <a:rPr kumimoji="1" lang="zh-CN" altLang="en-US"/>
              <a:t>作    业</a:t>
            </a:r>
          </a:p>
        </p:txBody>
      </p:sp>
    </p:spTree>
    <p:extLst>
      <p:ext uri="{BB962C8B-B14F-4D97-AF65-F5344CB8AC3E}">
        <p14:creationId xmlns:p14="http://schemas.microsoft.com/office/powerpoint/2010/main" val="1942161630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-244926" y="1"/>
            <a:ext cx="2145915" cy="539556"/>
          </a:xfrm>
        </p:spPr>
        <p:txBody>
          <a:bodyPr/>
          <a:lstStyle/>
          <a:p>
            <a:r>
              <a:rPr kumimoji="1" lang="zh-CN" altLang="en-US"/>
              <a:t>作  业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1581150" y="1424424"/>
            <a:ext cx="106108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400">
                <a:latin typeface="Microsoft YaHei" charset="-122"/>
                <a:ea typeface="Microsoft YaHei" charset="-122"/>
                <a:cs typeface="Microsoft YaHei" charset="-122"/>
              </a:rPr>
              <a:t>编写卷积神经网络总结文档</a:t>
            </a:r>
          </a:p>
        </p:txBody>
      </p:sp>
    </p:spTree>
    <p:extLst>
      <p:ext uri="{BB962C8B-B14F-4D97-AF65-F5344CB8AC3E}">
        <p14:creationId xmlns:p14="http://schemas.microsoft.com/office/powerpoint/2010/main" val="1030883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679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9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/>
              <a:t>点积运算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/>
              <a:t>1</a:t>
            </a:r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01536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554" y="2037757"/>
            <a:ext cx="6291007" cy="4820243"/>
          </a:xfrm>
          <a:prstGeom prst="rect">
            <a:avLst/>
          </a:prstGeom>
        </p:spPr>
      </p:pic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-311498" y="0"/>
            <a:ext cx="2458350" cy="477805"/>
          </a:xfrm>
        </p:spPr>
        <p:txBody>
          <a:bodyPr/>
          <a:lstStyle/>
          <a:p>
            <a:r>
              <a:rPr kumimoji="1" lang="zh-CN" altLang="en-US"/>
              <a:t>点积运算</a:t>
            </a:r>
          </a:p>
        </p:txBody>
      </p:sp>
      <p:sp>
        <p:nvSpPr>
          <p:cNvPr id="6" name="矩形 5"/>
          <p:cNvSpPr/>
          <p:nvPr/>
        </p:nvSpPr>
        <p:spPr>
          <a:xfrm>
            <a:off x="858041" y="902226"/>
            <a:ext cx="578876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i="0" spc="300">
                <a:solidFill>
                  <a:srgbClr val="FF7230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</a:rPr>
              <a:t>点积是计算两个向量相似性的一种重要度量</a:t>
            </a:r>
            <a:endParaRPr lang="zh-CN" altLang="en-US" sz="2000" b="1" spc="300">
              <a:solidFill>
                <a:srgbClr val="FF723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188126" y="2379024"/>
            <a:ext cx="2623931" cy="125233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917675" y="1514035"/>
            <a:ext cx="634019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0" i="0">
                <a:solidFill>
                  <a:srgbClr val="333333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</a:rPr>
              <a:t>形状越是相似的向量，得到的结果则越大，反之则越小</a:t>
            </a:r>
            <a:endParaRPr lang="zh-CN" altLang="en-US" sz="200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34227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5" grpId="0"/>
    </p:bldLst>
  </p:timing>
</p:sld>
</file>

<file path=ppt/theme/theme1.xml><?xml version="1.0" encoding="utf-8"?>
<a:theme xmlns:a="http://schemas.openxmlformats.org/drawingml/2006/main" name="AI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defRPr kumimoji="1" sz="2000">
            <a:latin typeface="Microsoft YaHei" charset="-122"/>
            <a:ea typeface="Microsoft YaHei" charset="-122"/>
            <a:cs typeface="Microsoft YaHei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演示文稿1" id="{841BA4AC-F984-D54B-AE97-5FC806AD4ACF}" vid="{4A4B4A39-9196-C24D-A05E-9CAB40A9563A}"/>
    </a:ext>
  </a:extLst>
</a:theme>
</file>

<file path=ppt/theme/theme2.xml><?xml version="1.0" encoding="utf-8"?>
<a:theme xmlns:a="http://schemas.openxmlformats.org/drawingml/2006/main" name="1_AI模板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defRPr kumimoji="1" sz="2000">
            <a:latin typeface="Microsoft YaHei" charset="-122"/>
            <a:ea typeface="Microsoft YaHei" charset="-122"/>
            <a:cs typeface="Microsoft YaHei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I模板" id="{B50B74C9-2854-1048-AD3A-6FB795477767}" vid="{87C25F9D-6D05-D242-BB6E-A92241CB0441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AI模板</Template>
  <TotalTime>45592</TotalTime>
  <Words>2565</Words>
  <Application>Microsoft Macintosh PowerPoint</Application>
  <PresentationFormat>宽屏</PresentationFormat>
  <Paragraphs>657</Paragraphs>
  <Slides>73</Slides>
  <Notes>55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73</vt:i4>
      </vt:variant>
    </vt:vector>
  </HeadingPairs>
  <TitlesOfParts>
    <vt:vector size="81" baseType="lpstr">
      <vt:lpstr>DengXian</vt:lpstr>
      <vt:lpstr>Mangal</vt:lpstr>
      <vt:lpstr>Microsoft YaHei</vt:lpstr>
      <vt:lpstr>Open Sans Light</vt:lpstr>
      <vt:lpstr>Wingdings</vt:lpstr>
      <vt:lpstr>Arial</vt:lpstr>
      <vt:lpstr>AI2</vt:lpstr>
      <vt:lpstr>1_AI模板</vt:lpstr>
      <vt:lpstr>深度神经网络</vt:lpstr>
      <vt:lpstr>深度神经网络</vt:lpstr>
      <vt:lpstr>深度神经网络</vt:lpstr>
      <vt:lpstr>深度神经网络</vt:lpstr>
      <vt:lpstr>PowerPoint 演示文稿</vt:lpstr>
      <vt:lpstr>基础回顾</vt:lpstr>
      <vt:lpstr>PowerPoint 演示文稿</vt:lpstr>
      <vt:lpstr>PowerPoint 演示文稿</vt:lpstr>
      <vt:lpstr>点积运算</vt:lpstr>
      <vt:lpstr>PowerPoint 演示文稿</vt:lpstr>
      <vt:lpstr>卷积运算</vt:lpstr>
      <vt:lpstr>卷积运算</vt:lpstr>
      <vt:lpstr>卷积运算</vt:lpstr>
      <vt:lpstr>卷积运算</vt:lpstr>
      <vt:lpstr>卷积运算</vt:lpstr>
      <vt:lpstr>PowerPoint 演示文稿</vt:lpstr>
      <vt:lpstr>卷积运算</vt:lpstr>
      <vt:lpstr>卷积运算</vt:lpstr>
      <vt:lpstr>数据预处理</vt:lpstr>
      <vt:lpstr>PowerPoint 演示文稿</vt:lpstr>
      <vt:lpstr>卷积运算</vt:lpstr>
      <vt:lpstr>卷积运算</vt:lpstr>
      <vt:lpstr>卷积运算</vt:lpstr>
      <vt:lpstr>卷积运算</vt:lpstr>
      <vt:lpstr>卷积运算</vt:lpstr>
      <vt:lpstr>卷积运算</vt:lpstr>
      <vt:lpstr>卷积运算</vt:lpstr>
      <vt:lpstr>数据预处理</vt:lpstr>
      <vt:lpstr>卷积运算</vt:lpstr>
      <vt:lpstr>图像特征提取</vt:lpstr>
      <vt:lpstr>案例</vt:lpstr>
      <vt:lpstr>案例</vt:lpstr>
      <vt:lpstr>案例</vt:lpstr>
      <vt:lpstr>案例</vt:lpstr>
      <vt:lpstr>案例</vt:lpstr>
      <vt:lpstr>案例</vt:lpstr>
      <vt:lpstr>案例</vt:lpstr>
      <vt:lpstr>案例</vt:lpstr>
      <vt:lpstr>案例</vt:lpstr>
      <vt:lpstr>案例</vt:lpstr>
      <vt:lpstr>案例</vt:lpstr>
      <vt:lpstr>数据预处理</vt:lpstr>
      <vt:lpstr>卷积神经网络</vt:lpstr>
      <vt:lpstr>视觉神经网络</vt:lpstr>
      <vt:lpstr>视觉神经网络</vt:lpstr>
      <vt:lpstr>卷积神经网络</vt:lpstr>
      <vt:lpstr>卷积神经网络</vt:lpstr>
      <vt:lpstr>PowerPoint 演示文稿</vt:lpstr>
      <vt:lpstr>PowerPoint 演示文稿</vt:lpstr>
      <vt:lpstr>卷积</vt:lpstr>
      <vt:lpstr>卷积</vt:lpstr>
      <vt:lpstr>卷积</vt:lpstr>
      <vt:lpstr>PowerPoint 演示文稿</vt:lpstr>
      <vt:lpstr>池化</vt:lpstr>
      <vt:lpstr>池化</vt:lpstr>
      <vt:lpstr>池化</vt:lpstr>
      <vt:lpstr>池化</vt:lpstr>
      <vt:lpstr>卷积</vt:lpstr>
      <vt:lpstr>PowerPoint 演示文稿</vt:lpstr>
      <vt:lpstr>激活函数</vt:lpstr>
      <vt:lpstr>激活函数</vt:lpstr>
      <vt:lpstr>PowerPoint 演示文稿</vt:lpstr>
      <vt:lpstr>深度神经网络</vt:lpstr>
      <vt:lpstr>深度神经网络</vt:lpstr>
      <vt:lpstr>深度神经网络</vt:lpstr>
      <vt:lpstr>深度神经网络</vt:lpstr>
      <vt:lpstr>深度神经网络</vt:lpstr>
      <vt:lpstr>深度神经网络</vt:lpstr>
      <vt:lpstr>总   结</vt:lpstr>
      <vt:lpstr>总结</vt:lpstr>
      <vt:lpstr>作    业</vt:lpstr>
      <vt:lpstr>作  业</vt:lpstr>
      <vt:lpstr>PowerPoint 演示文稿</vt:lpstr>
    </vt:vector>
  </TitlesOfParts>
  <Manager/>
  <Company/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杨vivian</dc:creator>
  <cp:keywords/>
  <dc:description/>
  <cp:lastModifiedBy>杨vivian</cp:lastModifiedBy>
  <cp:revision>2817</cp:revision>
  <dcterms:created xsi:type="dcterms:W3CDTF">2018-05-07T03:21:29Z</dcterms:created>
  <dcterms:modified xsi:type="dcterms:W3CDTF">2018-08-20T02:20:07Z</dcterms:modified>
  <cp:category/>
</cp:coreProperties>
</file>